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23" r:id="rId5"/>
    <p:sldMasterId id="2147483663" r:id="rId6"/>
    <p:sldMasterId id="2147483713" r:id="rId7"/>
    <p:sldMasterId id="2147483677" r:id="rId8"/>
    <p:sldMasterId id="2147483741" r:id="rId9"/>
    <p:sldMasterId id="2147483745" r:id="rId10"/>
    <p:sldMasterId id="2147483757" r:id="rId11"/>
    <p:sldMasterId id="2147483766" r:id="rId12"/>
    <p:sldMasterId id="2147483775" r:id="rId13"/>
    <p:sldMasterId id="2147483784" r:id="rId14"/>
  </p:sldMasterIdLst>
  <p:notesMasterIdLst>
    <p:notesMasterId r:id="rId47"/>
  </p:notesMasterIdLst>
  <p:sldIdLst>
    <p:sldId id="660" r:id="rId15"/>
    <p:sldId id="462" r:id="rId16"/>
    <p:sldId id="716" r:id="rId17"/>
    <p:sldId id="700" r:id="rId18"/>
    <p:sldId id="268" r:id="rId19"/>
    <p:sldId id="736" r:id="rId20"/>
    <p:sldId id="739" r:id="rId21"/>
    <p:sldId id="701" r:id="rId22"/>
    <p:sldId id="727" r:id="rId23"/>
    <p:sldId id="702" r:id="rId24"/>
    <p:sldId id="734" r:id="rId25"/>
    <p:sldId id="706" r:id="rId26"/>
    <p:sldId id="726" r:id="rId27"/>
    <p:sldId id="735" r:id="rId28"/>
    <p:sldId id="703" r:id="rId29"/>
    <p:sldId id="704" r:id="rId30"/>
    <p:sldId id="723" r:id="rId31"/>
    <p:sldId id="705" r:id="rId32"/>
    <p:sldId id="725" r:id="rId33"/>
    <p:sldId id="728" r:id="rId34"/>
    <p:sldId id="722" r:id="rId35"/>
    <p:sldId id="709" r:id="rId36"/>
    <p:sldId id="710" r:id="rId37"/>
    <p:sldId id="740" r:id="rId38"/>
    <p:sldId id="659" r:id="rId39"/>
    <p:sldId id="708" r:id="rId40"/>
    <p:sldId id="731" r:id="rId41"/>
    <p:sldId id="712" r:id="rId42"/>
    <p:sldId id="711" r:id="rId43"/>
    <p:sldId id="714" r:id="rId44"/>
    <p:sldId id="620" r:id="rId45"/>
    <p:sldId id="738" r:id="rId46"/>
  </p:sldIdLst>
  <p:sldSz cx="12192000" cy="6858000"/>
  <p:notesSz cx="6794500" cy="9906000"/>
  <p:custDataLst>
    <p:tags r:id="rId48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orient="horz" pos="174" userDrawn="1">
          <p15:clr>
            <a:srgbClr val="A4A3A4"/>
          </p15:clr>
        </p15:guide>
        <p15:guide id="3" orient="horz" pos="3192" userDrawn="1">
          <p15:clr>
            <a:srgbClr val="A4A3A4"/>
          </p15:clr>
        </p15:guide>
        <p15:guide id="4" orient="horz" pos="2873" userDrawn="1">
          <p15:clr>
            <a:srgbClr val="A4A3A4"/>
          </p15:clr>
        </p15:guide>
        <p15:guide id="5" orient="horz" pos="1134" userDrawn="1">
          <p15:clr>
            <a:srgbClr val="A4A3A4"/>
          </p15:clr>
        </p15:guide>
        <p15:guide id="6" orient="horz" pos="810" userDrawn="1">
          <p15:clr>
            <a:srgbClr val="A4A3A4"/>
          </p15:clr>
        </p15:guide>
        <p15:guide id="7" orient="horz" pos="3509" userDrawn="1">
          <p15:clr>
            <a:srgbClr val="A4A3A4"/>
          </p15:clr>
        </p15:guide>
        <p15:guide id="8" orient="horz" pos="3668" userDrawn="1">
          <p15:clr>
            <a:srgbClr val="A4A3A4"/>
          </p15:clr>
        </p15:guide>
        <p15:guide id="9" orient="horz" pos="658" userDrawn="1">
          <p15:clr>
            <a:srgbClr val="A4A3A4"/>
          </p15:clr>
        </p15:guide>
        <p15:guide id="10" pos="240" userDrawn="1">
          <p15:clr>
            <a:srgbClr val="A4A3A4"/>
          </p15:clr>
        </p15:guide>
        <p15:guide id="11" pos="7437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1085" userDrawn="1">
          <p15:clr>
            <a:srgbClr val="A4A3A4"/>
          </p15:clr>
        </p15:guide>
        <p15:guide id="14" pos="7013" userDrawn="1">
          <p15:clr>
            <a:srgbClr val="A4A3A4"/>
          </p15:clr>
        </p15:guide>
        <p15:guide id="15" pos="4053" userDrawn="1">
          <p15:clr>
            <a:srgbClr val="A4A3A4"/>
          </p15:clr>
        </p15:guide>
        <p15:guide id="16" pos="5107" userDrawn="1">
          <p15:clr>
            <a:srgbClr val="A4A3A4"/>
          </p15:clr>
        </p15:guide>
        <p15:guide id="17" pos="3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008000"/>
    <a:srgbClr val="0066FF"/>
    <a:srgbClr val="FF5050"/>
    <a:srgbClr val="FF7C80"/>
    <a:srgbClr val="FF6600"/>
    <a:srgbClr val="797979"/>
    <a:srgbClr val="00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904" autoAdjust="0"/>
    <p:restoredTop sz="94667" autoAdjust="0"/>
  </p:normalViewPr>
  <p:slideViewPr>
    <p:cSldViewPr snapToGrid="0" showGuides="1">
      <p:cViewPr varScale="1">
        <p:scale>
          <a:sx n="114" d="100"/>
          <a:sy n="114" d="100"/>
        </p:scale>
        <p:origin x="996" y="84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240"/>
        <p:guide pos="7437"/>
        <p:guide pos="3840"/>
        <p:guide pos="1085"/>
        <p:guide pos="7013"/>
        <p:guide pos="4053"/>
        <p:guide pos="5107"/>
        <p:guide pos="36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2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4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5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'Ark2'!$C$11</c:f>
              <c:strCache>
                <c:ptCount val="1"/>
                <c:pt idx="0">
                  <c:v>Lederindeks</c:v>
                </c:pt>
              </c:strCache>
            </c:strRef>
          </c:tx>
          <c:spPr>
            <a:ln w="0" cap="rnd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poly"/>
            <c:order val="6"/>
            <c:dispRSqr val="1"/>
            <c:dispEq val="0"/>
            <c:trendlineLbl>
              <c:layout>
                <c:manualLayout>
                  <c:x val="3.5544619422572176E-3"/>
                  <c:y val="1.78043401547013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</c:trendlineLbl>
          </c:trendline>
          <c:cat>
            <c:strRef>
              <c:f>'Ark2'!$B$12:$B$27</c:f>
              <c:strCache>
                <c:ptCount val="16"/>
                <c:pt idx="0">
                  <c:v>Våren 2015</c:v>
                </c:pt>
                <c:pt idx="1">
                  <c:v>Høsten 2015</c:v>
                </c:pt>
                <c:pt idx="2">
                  <c:v>Våren 2016</c:v>
                </c:pt>
                <c:pt idx="3">
                  <c:v>Høsten 2016</c:v>
                </c:pt>
                <c:pt idx="4">
                  <c:v>Våren 2017</c:v>
                </c:pt>
                <c:pt idx="5">
                  <c:v>Høsten 2017</c:v>
                </c:pt>
                <c:pt idx="6">
                  <c:v>Våren 2018</c:v>
                </c:pt>
                <c:pt idx="7">
                  <c:v>Høsten 2018</c:v>
                </c:pt>
                <c:pt idx="8">
                  <c:v>Våren 2019</c:v>
                </c:pt>
                <c:pt idx="9">
                  <c:v>Høsten 2019</c:v>
                </c:pt>
                <c:pt idx="10">
                  <c:v>Våren 2020</c:v>
                </c:pt>
                <c:pt idx="11">
                  <c:v>Høsten 2020</c:v>
                </c:pt>
                <c:pt idx="12">
                  <c:v>Våren 2021</c:v>
                </c:pt>
                <c:pt idx="13">
                  <c:v>Sommeren 2021</c:v>
                </c:pt>
                <c:pt idx="14">
                  <c:v>Våren 2022</c:v>
                </c:pt>
                <c:pt idx="15">
                  <c:v>Høsten 2022</c:v>
                </c:pt>
              </c:strCache>
            </c:strRef>
          </c:cat>
          <c:val>
            <c:numRef>
              <c:f>'Ark2'!$C$12:$C$27</c:f>
              <c:numCache>
                <c:formatCode>General</c:formatCode>
                <c:ptCount val="16"/>
                <c:pt idx="0">
                  <c:v>66</c:v>
                </c:pt>
                <c:pt idx="1">
                  <c:v>66</c:v>
                </c:pt>
                <c:pt idx="2">
                  <c:v>65</c:v>
                </c:pt>
                <c:pt idx="3">
                  <c:v>66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66</c:v>
                </c:pt>
                <c:pt idx="8">
                  <c:v>67</c:v>
                </c:pt>
                <c:pt idx="9">
                  <c:v>66</c:v>
                </c:pt>
                <c:pt idx="10">
                  <c:v>65</c:v>
                </c:pt>
                <c:pt idx="11">
                  <c:v>68</c:v>
                </c:pt>
                <c:pt idx="12">
                  <c:v>68</c:v>
                </c:pt>
                <c:pt idx="13">
                  <c:v>67</c:v>
                </c:pt>
                <c:pt idx="14" formatCode="0">
                  <c:v>68.2</c:v>
                </c:pt>
                <c:pt idx="15" formatCode="0">
                  <c:v>65.459999999999994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D5B-43F6-8F3A-80D92C0243EA}"/>
            </c:ext>
          </c:extLst>
        </c:ser>
        <c:ser>
          <c:idx val="1"/>
          <c:order val="1"/>
          <c:tx>
            <c:strRef>
              <c:f>'Ark2'!$D$11</c:f>
              <c:strCache>
                <c:ptCount val="1"/>
                <c:pt idx="0">
                  <c:v>Endringsindeks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6"/>
            <c:dispRSqr val="1"/>
            <c:dispEq val="0"/>
            <c:trendlineLbl>
              <c:layout>
                <c:manualLayout>
                  <c:x val="2.52430747112025E-2"/>
                  <c:y val="-6.09998377068538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</c:trendlineLbl>
          </c:trendline>
          <c:cat>
            <c:strRef>
              <c:f>'Ark2'!$B$12:$B$27</c:f>
              <c:strCache>
                <c:ptCount val="16"/>
                <c:pt idx="0">
                  <c:v>Våren 2015</c:v>
                </c:pt>
                <c:pt idx="1">
                  <c:v>Høsten 2015</c:v>
                </c:pt>
                <c:pt idx="2">
                  <c:v>Våren 2016</c:v>
                </c:pt>
                <c:pt idx="3">
                  <c:v>Høsten 2016</c:v>
                </c:pt>
                <c:pt idx="4">
                  <c:v>Våren 2017</c:v>
                </c:pt>
                <c:pt idx="5">
                  <c:v>Høsten 2017</c:v>
                </c:pt>
                <c:pt idx="6">
                  <c:v>Våren 2018</c:v>
                </c:pt>
                <c:pt idx="7">
                  <c:v>Høsten 2018</c:v>
                </c:pt>
                <c:pt idx="8">
                  <c:v>Våren 2019</c:v>
                </c:pt>
                <c:pt idx="9">
                  <c:v>Høsten 2019</c:v>
                </c:pt>
                <c:pt idx="10">
                  <c:v>Våren 2020</c:v>
                </c:pt>
                <c:pt idx="11">
                  <c:v>Høsten 2020</c:v>
                </c:pt>
                <c:pt idx="12">
                  <c:v>Våren 2021</c:v>
                </c:pt>
                <c:pt idx="13">
                  <c:v>Sommeren 2021</c:v>
                </c:pt>
                <c:pt idx="14">
                  <c:v>Våren 2022</c:v>
                </c:pt>
                <c:pt idx="15">
                  <c:v>Høsten 2022</c:v>
                </c:pt>
              </c:strCache>
            </c:strRef>
          </c:cat>
          <c:val>
            <c:numRef>
              <c:f>'Ark2'!$D$12:$D$27</c:f>
              <c:numCache>
                <c:formatCode>General</c:formatCode>
                <c:ptCount val="16"/>
                <c:pt idx="0">
                  <c:v>68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66</c:v>
                </c:pt>
                <c:pt idx="7">
                  <c:v>66</c:v>
                </c:pt>
                <c:pt idx="8">
                  <c:v>68</c:v>
                </c:pt>
                <c:pt idx="9">
                  <c:v>67</c:v>
                </c:pt>
                <c:pt idx="10">
                  <c:v>66</c:v>
                </c:pt>
                <c:pt idx="11">
                  <c:v>70</c:v>
                </c:pt>
                <c:pt idx="12">
                  <c:v>70</c:v>
                </c:pt>
                <c:pt idx="13">
                  <c:v>69</c:v>
                </c:pt>
                <c:pt idx="14" formatCode="0">
                  <c:v>69.83</c:v>
                </c:pt>
                <c:pt idx="15" formatCode="0">
                  <c:v>67.63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D5B-43F6-8F3A-80D92C0243EA}"/>
            </c:ext>
          </c:extLst>
        </c:ser>
        <c:ser>
          <c:idx val="2"/>
          <c:order val="2"/>
          <c:tx>
            <c:strRef>
              <c:f>'Ark2'!$E$11</c:f>
              <c:strCache>
                <c:ptCount val="1"/>
                <c:pt idx="0">
                  <c:v>Gjennomføringsindeks</c:v>
                </c:pt>
              </c:strCache>
            </c:strRef>
          </c:tx>
          <c:spPr>
            <a:ln w="0" cap="rnd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6"/>
            <c:dispRSqr val="1"/>
            <c:dispEq val="0"/>
            <c:trendlineLbl>
              <c:layout>
                <c:manualLayout>
                  <c:x val="4.5392624667103414E-2"/>
                  <c:y val="-3.118449766401054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</c:trendlineLbl>
          </c:trendline>
          <c:cat>
            <c:strRef>
              <c:f>'Ark2'!$B$12:$B$27</c:f>
              <c:strCache>
                <c:ptCount val="16"/>
                <c:pt idx="0">
                  <c:v>Våren 2015</c:v>
                </c:pt>
                <c:pt idx="1">
                  <c:v>Høsten 2015</c:v>
                </c:pt>
                <c:pt idx="2">
                  <c:v>Våren 2016</c:v>
                </c:pt>
                <c:pt idx="3">
                  <c:v>Høsten 2016</c:v>
                </c:pt>
                <c:pt idx="4">
                  <c:v>Våren 2017</c:v>
                </c:pt>
                <c:pt idx="5">
                  <c:v>Høsten 2017</c:v>
                </c:pt>
                <c:pt idx="6">
                  <c:v>Våren 2018</c:v>
                </c:pt>
                <c:pt idx="7">
                  <c:v>Høsten 2018</c:v>
                </c:pt>
                <c:pt idx="8">
                  <c:v>Våren 2019</c:v>
                </c:pt>
                <c:pt idx="9">
                  <c:v>Høsten 2019</c:v>
                </c:pt>
                <c:pt idx="10">
                  <c:v>Våren 2020</c:v>
                </c:pt>
                <c:pt idx="11">
                  <c:v>Høsten 2020</c:v>
                </c:pt>
                <c:pt idx="12">
                  <c:v>Våren 2021</c:v>
                </c:pt>
                <c:pt idx="13">
                  <c:v>Sommeren 2021</c:v>
                </c:pt>
                <c:pt idx="14">
                  <c:v>Våren 2022</c:v>
                </c:pt>
                <c:pt idx="15">
                  <c:v>Høsten 2022</c:v>
                </c:pt>
              </c:strCache>
            </c:strRef>
          </c:cat>
          <c:val>
            <c:numRef>
              <c:f>'Ark2'!$E$12:$E$27</c:f>
              <c:numCache>
                <c:formatCode>General</c:formatCode>
                <c:ptCount val="16"/>
                <c:pt idx="0">
                  <c:v>72</c:v>
                </c:pt>
                <c:pt idx="1">
                  <c:v>71</c:v>
                </c:pt>
                <c:pt idx="2">
                  <c:v>71</c:v>
                </c:pt>
                <c:pt idx="3">
                  <c:v>72</c:v>
                </c:pt>
                <c:pt idx="4">
                  <c:v>72</c:v>
                </c:pt>
                <c:pt idx="5">
                  <c:v>71</c:v>
                </c:pt>
                <c:pt idx="6">
                  <c:v>72</c:v>
                </c:pt>
                <c:pt idx="7">
                  <c:v>70</c:v>
                </c:pt>
                <c:pt idx="8">
                  <c:v>72</c:v>
                </c:pt>
                <c:pt idx="9">
                  <c:v>70</c:v>
                </c:pt>
                <c:pt idx="10">
                  <c:v>69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 formatCode="0">
                  <c:v>72.400000000000006</c:v>
                </c:pt>
                <c:pt idx="15" formatCode="0">
                  <c:v>70.8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D5B-43F6-8F3A-80D92C0243EA}"/>
            </c:ext>
          </c:extLst>
        </c:ser>
        <c:ser>
          <c:idx val="3"/>
          <c:order val="3"/>
          <c:tx>
            <c:strRef>
              <c:f>'Ark2'!$F$11</c:f>
              <c:strCache>
                <c:ptCount val="1"/>
                <c:pt idx="0">
                  <c:v>Engasjementsindeks</c:v>
                </c:pt>
              </c:strCache>
            </c:strRef>
          </c:tx>
          <c:spPr>
            <a:ln w="0" cap="rnd">
              <a:solidFill>
                <a:sysClr val="window" lastClr="FFFFFF"/>
              </a:solidFill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6"/>
            <c:dispRSqr val="1"/>
            <c:dispEq val="0"/>
            <c:trendlineLbl>
              <c:layout>
                <c:manualLayout>
                  <c:x val="3.4822167032041051E-2"/>
                  <c:y val="-7.815670686122420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</c:trendlineLbl>
          </c:trendline>
          <c:cat>
            <c:strRef>
              <c:f>'Ark2'!$B$12:$B$27</c:f>
              <c:strCache>
                <c:ptCount val="16"/>
                <c:pt idx="0">
                  <c:v>Våren 2015</c:v>
                </c:pt>
                <c:pt idx="1">
                  <c:v>Høsten 2015</c:v>
                </c:pt>
                <c:pt idx="2">
                  <c:v>Våren 2016</c:v>
                </c:pt>
                <c:pt idx="3">
                  <c:v>Høsten 2016</c:v>
                </c:pt>
                <c:pt idx="4">
                  <c:v>Våren 2017</c:v>
                </c:pt>
                <c:pt idx="5">
                  <c:v>Høsten 2017</c:v>
                </c:pt>
                <c:pt idx="6">
                  <c:v>Våren 2018</c:v>
                </c:pt>
                <c:pt idx="7">
                  <c:v>Høsten 2018</c:v>
                </c:pt>
                <c:pt idx="8">
                  <c:v>Våren 2019</c:v>
                </c:pt>
                <c:pt idx="9">
                  <c:v>Høsten 2019</c:v>
                </c:pt>
                <c:pt idx="10">
                  <c:v>Våren 2020</c:v>
                </c:pt>
                <c:pt idx="11">
                  <c:v>Høsten 2020</c:v>
                </c:pt>
                <c:pt idx="12">
                  <c:v>Våren 2021</c:v>
                </c:pt>
                <c:pt idx="13">
                  <c:v>Sommeren 2021</c:v>
                </c:pt>
                <c:pt idx="14">
                  <c:v>Våren 2022</c:v>
                </c:pt>
                <c:pt idx="15">
                  <c:v>Høsten 2022</c:v>
                </c:pt>
              </c:strCache>
            </c:strRef>
          </c:cat>
          <c:val>
            <c:numRef>
              <c:f>'Ark2'!$F$12:$F$27</c:f>
              <c:numCache>
                <c:formatCode>General</c:formatCode>
                <c:ptCount val="16"/>
                <c:pt idx="0">
                  <c:v>78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  <c:pt idx="5">
                  <c:v>77</c:v>
                </c:pt>
                <c:pt idx="6">
                  <c:v>77</c:v>
                </c:pt>
                <c:pt idx="7">
                  <c:v>76</c:v>
                </c:pt>
                <c:pt idx="8">
                  <c:v>76</c:v>
                </c:pt>
                <c:pt idx="9">
                  <c:v>76</c:v>
                </c:pt>
                <c:pt idx="10">
                  <c:v>75</c:v>
                </c:pt>
                <c:pt idx="11">
                  <c:v>78</c:v>
                </c:pt>
                <c:pt idx="12">
                  <c:v>77</c:v>
                </c:pt>
                <c:pt idx="13">
                  <c:v>76</c:v>
                </c:pt>
                <c:pt idx="14" formatCode="0">
                  <c:v>75.69</c:v>
                </c:pt>
                <c:pt idx="15" formatCode="0">
                  <c:v>74.94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D5B-43F6-8F3A-80D92C024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095488"/>
        <c:axId val="506096144"/>
        <c:extLst/>
      </c:lineChart>
      <c:catAx>
        <c:axId val="5060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6096144"/>
        <c:crosses val="autoZero"/>
        <c:auto val="1"/>
        <c:lblAlgn val="ctr"/>
        <c:lblOffset val="100"/>
        <c:noMultiLvlLbl val="0"/>
      </c:catAx>
      <c:valAx>
        <c:axId val="50609614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609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'Ark6'!$D$16:$D$19</c:f>
              <c:strCache>
                <c:ptCount val="4"/>
                <c:pt idx="0">
                  <c:v>Under 30</c:v>
                </c:pt>
                <c:pt idx="1">
                  <c:v> 30-44</c:v>
                </c:pt>
                <c:pt idx="2">
                  <c:v> 45-59</c:v>
                </c:pt>
                <c:pt idx="3">
                  <c:v>60+</c:v>
                </c:pt>
              </c:strCache>
            </c:strRef>
          </c:cat>
          <c:val>
            <c:numRef>
              <c:f>'Ark6'!$E$16:$E$19</c:f>
              <c:numCache>
                <c:formatCode>_-* #\ ##0_-;\-* #\ ##0_-;_-* "-"??_-;_-@_-</c:formatCode>
                <c:ptCount val="4"/>
                <c:pt idx="0">
                  <c:v>63.888888888888907</c:v>
                </c:pt>
                <c:pt idx="1">
                  <c:v>65.996168582375489</c:v>
                </c:pt>
                <c:pt idx="2">
                  <c:v>69.536423841059502</c:v>
                </c:pt>
                <c:pt idx="3">
                  <c:v>71.912350597609489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4B-41CB-922A-FDC85687A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818424"/>
        <c:axId val="851819408"/>
      </c:lineChart>
      <c:catAx>
        <c:axId val="8518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9408"/>
        <c:crosses val="autoZero"/>
        <c:auto val="1"/>
        <c:lblAlgn val="ctr"/>
        <c:lblOffset val="100"/>
        <c:noMultiLvlLbl val="0"/>
      </c:catAx>
      <c:valAx>
        <c:axId val="851819408"/>
        <c:scaling>
          <c:orientation val="minMax"/>
          <c:max val="78"/>
          <c:min val="5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" cap="rnd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'Ark1'!$C$46:$C$52</c:f>
              <c:strCache>
                <c:ptCount val="7"/>
                <c:pt idx="0">
                  <c:v>Under 1 år</c:v>
                </c:pt>
                <c:pt idx="1">
                  <c:v> 1-3 år</c:v>
                </c:pt>
                <c:pt idx="2">
                  <c:v> 4-5 år</c:v>
                </c:pt>
                <c:pt idx="3">
                  <c:v> 6-8 år</c:v>
                </c:pt>
                <c:pt idx="4">
                  <c:v> 9-12 år</c:v>
                </c:pt>
                <c:pt idx="5">
                  <c:v> 13-20 år</c:v>
                </c:pt>
                <c:pt idx="6">
                  <c:v> Mer enn 20 år</c:v>
                </c:pt>
              </c:strCache>
            </c:strRef>
          </c:cat>
          <c:val>
            <c:numRef>
              <c:f>'Ark1'!$D$46:$D$52</c:f>
              <c:numCache>
                <c:formatCode>###0.00</c:formatCode>
                <c:ptCount val="7"/>
                <c:pt idx="0">
                  <c:v>63.235294117647051</c:v>
                </c:pt>
                <c:pt idx="1">
                  <c:v>64.909638554216869</c:v>
                </c:pt>
                <c:pt idx="2">
                  <c:v>67.954545454545453</c:v>
                </c:pt>
                <c:pt idx="3">
                  <c:v>64.583333333333343</c:v>
                </c:pt>
                <c:pt idx="4">
                  <c:v>69.205298013245027</c:v>
                </c:pt>
                <c:pt idx="5">
                  <c:v>67.83783783783781</c:v>
                </c:pt>
                <c:pt idx="6">
                  <c:v>75.824175824175825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42A-4066-AC22-C81B18908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870024"/>
        <c:axId val="615183248"/>
      </c:lineChart>
      <c:catAx>
        <c:axId val="86787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183248"/>
        <c:crosses val="autoZero"/>
        <c:auto val="1"/>
        <c:lblAlgn val="ctr"/>
        <c:lblOffset val="100"/>
        <c:noMultiLvlLbl val="0"/>
      </c:catAx>
      <c:valAx>
        <c:axId val="61518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787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9525" cap="rnd">
              <a:solidFill>
                <a:sysClr val="window" lastClr="FFFFFF">
                  <a:lumMod val="8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008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'Ark6'!$D$58:$D$65</c:f>
              <c:strCache>
                <c:ptCount val="8"/>
                <c:pt idx="0">
                  <c:v> Under 200.000 kroner</c:v>
                </c:pt>
                <c:pt idx="1">
                  <c:v>200.000 - 299.999 kroner</c:v>
                </c:pt>
                <c:pt idx="2">
                  <c:v>300.000 - 399.999 kroner</c:v>
                </c:pt>
                <c:pt idx="3">
                  <c:v>400.000 – 499.999 kroner</c:v>
                </c:pt>
                <c:pt idx="4">
                  <c:v>500.000 - 599.999 kroner</c:v>
                </c:pt>
                <c:pt idx="5">
                  <c:v>600.000 - 699.999 kroner</c:v>
                </c:pt>
                <c:pt idx="6">
                  <c:v>700-000 - 799.999 kroner</c:v>
                </c:pt>
                <c:pt idx="7">
                  <c:v> 800.000 - 999.999 kroner</c:v>
                </c:pt>
              </c:strCache>
            </c:strRef>
          </c:cat>
          <c:val>
            <c:numRef>
              <c:f>'Ark6'!$E$58:$E$65</c:f>
              <c:numCache>
                <c:formatCode>_-* #\ ##0_-;\-* #\ ##0_-;_-* "-"??_-;_-@_-</c:formatCode>
                <c:ptCount val="8"/>
                <c:pt idx="0">
                  <c:v>60.937499999999986</c:v>
                </c:pt>
                <c:pt idx="1">
                  <c:v>60.57692307692308</c:v>
                </c:pt>
                <c:pt idx="2">
                  <c:v>65.178571428571459</c:v>
                </c:pt>
                <c:pt idx="3">
                  <c:v>66.571428571428598</c:v>
                </c:pt>
                <c:pt idx="4">
                  <c:v>67.519685039370046</c:v>
                </c:pt>
                <c:pt idx="5">
                  <c:v>72.554347826086925</c:v>
                </c:pt>
                <c:pt idx="6">
                  <c:v>71.913580246913597</c:v>
                </c:pt>
                <c:pt idx="7">
                  <c:v>70.432692307692363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3-417E-A972-2AC3DAFB4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818424"/>
        <c:axId val="851819408"/>
      </c:lineChart>
      <c:catAx>
        <c:axId val="8518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9408"/>
        <c:crosses val="autoZero"/>
        <c:auto val="1"/>
        <c:lblAlgn val="ctr"/>
        <c:lblOffset val="100"/>
        <c:noMultiLvlLbl val="0"/>
      </c:catAx>
      <c:valAx>
        <c:axId val="851819408"/>
        <c:scaling>
          <c:orientation val="minMax"/>
          <c:max val="9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'Ark6'!$D$20:$D$25</c:f>
              <c:strCache>
                <c:ptCount val="6"/>
                <c:pt idx="0">
                  <c:v>Grunnskoleutdanning - 10-årig grunnskole, 7-årig folkeskole eller lignende</c:v>
                </c:pt>
                <c:pt idx="1">
                  <c:v>Videregående allmennfaglig utdanning</c:v>
                </c:pt>
                <c:pt idx="2">
                  <c:v>Videregående yrkesfaglig utdanning</c:v>
                </c:pt>
                <c:pt idx="3">
                  <c:v>Fagskole – Yrkesrettede utdanninger (1/2 – 2 år) som bygger på videregående</c:v>
                </c:pt>
                <c:pt idx="4">
                  <c:v>Universitets-/høgskoleutdanning med inntil 4 års varighet</c:v>
                </c:pt>
                <c:pt idx="5">
                  <c:v>Universitets-/høgskoleutdanning med mer enn 4 års varighet</c:v>
                </c:pt>
              </c:strCache>
            </c:strRef>
          </c:cat>
          <c:val>
            <c:numRef>
              <c:f>'Ark6'!$E$20:$E$25</c:f>
              <c:numCache>
                <c:formatCode>_-* #\ ##0_-;\-* #\ ##0_-;_-* "-"??_-;_-@_-</c:formatCode>
                <c:ptCount val="6"/>
                <c:pt idx="0">
                  <c:v>65.78947368421052</c:v>
                </c:pt>
                <c:pt idx="1">
                  <c:v>64.197530864197574</c:v>
                </c:pt>
                <c:pt idx="2">
                  <c:v>71.616541353383496</c:v>
                </c:pt>
                <c:pt idx="3">
                  <c:v>66.011235955056165</c:v>
                </c:pt>
                <c:pt idx="4">
                  <c:v>68.366093366093452</c:v>
                </c:pt>
                <c:pt idx="5">
                  <c:v>70.17405063291146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6-4806-9E2B-0DAC18EB3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851818424"/>
        <c:axId val="851819408"/>
      </c:barChart>
      <c:catAx>
        <c:axId val="8518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9408"/>
        <c:crosses val="autoZero"/>
        <c:auto val="1"/>
        <c:lblAlgn val="ctr"/>
        <c:lblOffset val="100"/>
        <c:noMultiLvlLbl val="0"/>
      </c:catAx>
      <c:valAx>
        <c:axId val="8518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181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0" cap="rnd">
              <a:solidFill>
                <a:schemeClr val="bg2">
                  <a:lumMod val="20000"/>
                  <a:lumOff val="8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1275" cap="rnd">
                <a:solidFill>
                  <a:schemeClr val="tx2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'[Diagram 2 i Microsoft PowerPoint]Ark3'!$C$3:$C$8</c:f>
              <c:strCache>
                <c:ptCount val="6"/>
                <c:pt idx="0">
                  <c:v>Egentlig bare meg</c:v>
                </c:pt>
                <c:pt idx="1">
                  <c:v>2-3 kollegaer</c:v>
                </c:pt>
                <c:pt idx="2">
                  <c:v>4-5 kollegaer</c:v>
                </c:pt>
                <c:pt idx="3">
                  <c:v>6-10 kollegaer</c:v>
                </c:pt>
                <c:pt idx="4">
                  <c:v>11-20 kollegaer</c:v>
                </c:pt>
                <c:pt idx="5">
                  <c:v>Mer enn 20 kollegaer</c:v>
                </c:pt>
              </c:strCache>
            </c:strRef>
          </c:cat>
          <c:val>
            <c:numRef>
              <c:f>'[Diagram 2 i Microsoft PowerPoint]Ark3'!$D$3:$D$8</c:f>
              <c:numCache>
                <c:formatCode>###0.00</c:formatCode>
                <c:ptCount val="6"/>
                <c:pt idx="0">
                  <c:v>70.945945945945951</c:v>
                </c:pt>
                <c:pt idx="1">
                  <c:v>64.600000000000009</c:v>
                </c:pt>
                <c:pt idx="2">
                  <c:v>67.458100558659183</c:v>
                </c:pt>
                <c:pt idx="3">
                  <c:v>68.750000000000085</c:v>
                </c:pt>
                <c:pt idx="4">
                  <c:v>68.42672413793106</c:v>
                </c:pt>
                <c:pt idx="5">
                  <c:v>72.167487684729082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A19-486A-A56E-188B16B82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652408"/>
        <c:axId val="855660936"/>
      </c:lineChart>
      <c:catAx>
        <c:axId val="85565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5660936"/>
        <c:crosses val="autoZero"/>
        <c:auto val="1"/>
        <c:lblAlgn val="ctr"/>
        <c:lblOffset val="100"/>
        <c:noMultiLvlLbl val="0"/>
      </c:catAx>
      <c:valAx>
        <c:axId val="85566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565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" cap="rnd">
              <a:solidFill>
                <a:srgbClr val="3EB1CC">
                  <a:lumMod val="20000"/>
                  <a:lumOff val="8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00206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'[Diagram 2 i Microsoft PowerPoint]Ark3'!$C$19:$C$23</c:f>
              <c:strCache>
                <c:ptCount val="5"/>
                <c:pt idx="0">
                  <c:v>Ikke i det hele tatt</c:v>
                </c:pt>
                <c:pt idx="1">
                  <c:v>Under en fjerdedel av tiden</c:v>
                </c:pt>
                <c:pt idx="2">
                  <c:v>Under halvparten av tiden</c:v>
                </c:pt>
                <c:pt idx="3">
                  <c:v>Over halvparten, men ikke hundre prosent</c:v>
                </c:pt>
                <c:pt idx="4">
                  <c:v>Stort sett hele tiden</c:v>
                </c:pt>
              </c:strCache>
            </c:strRef>
          </c:cat>
          <c:val>
            <c:numRef>
              <c:f>'[Diagram 2 i Microsoft PowerPoint]Ark3'!$D$19:$D$23</c:f>
              <c:numCache>
                <c:formatCode>General</c:formatCode>
                <c:ptCount val="5"/>
                <c:pt idx="0">
                  <c:v>66.38</c:v>
                </c:pt>
                <c:pt idx="1">
                  <c:v>70.81</c:v>
                </c:pt>
                <c:pt idx="2">
                  <c:v>69.510000000000005</c:v>
                </c:pt>
                <c:pt idx="3">
                  <c:v>71.489999999999995</c:v>
                </c:pt>
                <c:pt idx="4">
                  <c:v>70.400000000000006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BA-4FC9-A1E2-8DCEA098E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574344"/>
        <c:axId val="616575328"/>
      </c:lineChart>
      <c:catAx>
        <c:axId val="61657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6575328"/>
        <c:crosses val="autoZero"/>
        <c:auto val="1"/>
        <c:lblAlgn val="ctr"/>
        <c:lblOffset val="100"/>
        <c:noMultiLvlLbl val="0"/>
      </c:catAx>
      <c:valAx>
        <c:axId val="6165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657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794128954646"/>
          <c:y val="2.9603267360581338E-2"/>
          <c:w val="0.52242418216834308"/>
          <c:h val="0.746153583815824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1-4EE5-9FB5-2B0A043768E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1-4EE5-9FB5-2B0A043768E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E1-4EE5-9FB5-2B0A043768E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E1-4EE5-9FB5-2B0A043768E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18-4FA3-AB2F-0CA9FD22C1B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18-4FA3-AB2F-0CA9FD22C1B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8-4FA3-AB2F-0CA9FD22C1BC}"/>
              </c:ext>
            </c:extLst>
          </c:dPt>
          <c:dLbls>
            <c:dLbl>
              <c:idx val="0"/>
              <c:layout>
                <c:manualLayout>
                  <c:x val="1.3453111082092423E-2"/>
                  <c:y val="6.6632430539101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E1-4EE5-9FB5-2B0A043768E4}"/>
                </c:ext>
              </c:extLst>
            </c:dLbl>
            <c:dLbl>
              <c:idx val="1"/>
              <c:layout>
                <c:manualLayout>
                  <c:x val="8.0277305817717318E-3"/>
                  <c:y val="2.467960294206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E1-4EE5-9FB5-2B0A043768E4}"/>
                </c:ext>
              </c:extLst>
            </c:dLbl>
            <c:dLbl>
              <c:idx val="2"/>
              <c:layout>
                <c:manualLayout>
                  <c:x val="-9.1414275692269259E-2"/>
                  <c:y val="-5.346760314897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E1-4EE5-9FB5-2B0A043768E4}"/>
                </c:ext>
              </c:extLst>
            </c:dLbl>
            <c:dLbl>
              <c:idx val="3"/>
              <c:layout>
                <c:manualLayout>
                  <c:x val="-5.0611740485759373E-2"/>
                  <c:y val="1.132751319164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E1-4EE5-9FB5-2B0A043768E4}"/>
                </c:ext>
              </c:extLst>
            </c:dLbl>
            <c:dLbl>
              <c:idx val="4"/>
              <c:layout>
                <c:manualLayout>
                  <c:x val="1.0708137653992753E-3"/>
                  <c:y val="-3.87709976081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8-4FA3-AB2F-0CA9FD22C1BC}"/>
                </c:ext>
              </c:extLst>
            </c:dLbl>
            <c:dLbl>
              <c:idx val="5"/>
              <c:layout>
                <c:manualLayout>
                  <c:x val="-1.2486008275504596E-2"/>
                  <c:y val="8.653626196455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8-4FA3-AB2F-0CA9FD22C1BC}"/>
                </c:ext>
              </c:extLst>
            </c:dLbl>
            <c:dLbl>
              <c:idx val="6"/>
              <c:layout>
                <c:manualLayout>
                  <c:x val="2.6928344496923495E-2"/>
                  <c:y val="6.965381307010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8-4FA3-AB2F-0CA9FD22C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'Ark1'!$C$3:$C$9</c:f>
              <c:strCache>
                <c:ptCount val="7"/>
                <c:pt idx="0">
                  <c:v>Gå til en konkurrent eller lignende jobb i annen virksomhet, men på samme nivå</c:v>
                </c:pt>
                <c:pt idx="1">
                  <c:v>Gå til en konkurrent eller lignende jobb i annen virksomhet, men på et høyere stillingsnivå eller me</c:v>
                </c:pt>
                <c:pt idx="2">
                  <c:v>Pensjon/uførhet</c:v>
                </c:pt>
                <c:pt idx="3">
                  <c:v>Slutte med lønnsarbeid og gjøre noe annet</c:v>
                </c:pt>
                <c:pt idx="4">
                  <c:v>Omstille meg til en annen type jobb enn jeg har i dag</c:v>
                </c:pt>
                <c:pt idx="5">
                  <c:v>Annet</c:v>
                </c:pt>
                <c:pt idx="6">
                  <c:v>Vet ikke/kan ikke svare</c:v>
                </c:pt>
              </c:strCache>
            </c:strRef>
          </c:cat>
          <c:val>
            <c:numRef>
              <c:f>'Ark1'!$D$3:$D$9</c:f>
              <c:numCache>
                <c:formatCode>###0.0</c:formatCode>
                <c:ptCount val="7"/>
                <c:pt idx="0">
                  <c:v>24.214417744916823</c:v>
                </c:pt>
                <c:pt idx="1">
                  <c:v>15.711645101663585</c:v>
                </c:pt>
                <c:pt idx="2">
                  <c:v>23.382624768946396</c:v>
                </c:pt>
                <c:pt idx="3">
                  <c:v>1.8484288354898337</c:v>
                </c:pt>
                <c:pt idx="4">
                  <c:v>24.676524953789279</c:v>
                </c:pt>
                <c:pt idx="5">
                  <c:v>1.2939001848428837</c:v>
                </c:pt>
                <c:pt idx="6">
                  <c:v>8.502772643253234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E1-4EE5-9FB5-2B0A0437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19949015384757E-2"/>
          <c:y val="0.80513385997000853"/>
          <c:w val="0.89958759322230808"/>
          <c:h val="0.17966894445105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'Ark3'!$D$1</c:f>
              <c:strCache>
                <c:ptCount val="1"/>
                <c:pt idx="0">
                  <c:v>Betyr lite eller ingenting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'Ark3'!$C$2:$C$29</c:f>
              <c:strCache>
                <c:ptCount val="28"/>
                <c:pt idx="0">
                  <c:v>Tilgang til trim-/treningsrom</c:v>
                </c:pt>
                <c:pt idx="1">
                  <c:v>Reisevirksomheten jeg får være med på</c:v>
                </c:pt>
                <c:pt idx="2">
                  <c:v>God kantine</c:v>
                </c:pt>
                <c:pt idx="3">
                  <c:v>Sosale aktiviteter som vin/kunst-lotteri, lønningspils etc.</c:v>
                </c:pt>
                <c:pt idx="4">
                  <c:v>Profilering i lokalmiljøet</c:v>
                </c:pt>
                <c:pt idx="5">
                  <c:v>At virksomheten står for en uttalt miljøprofil</c:v>
                </c:pt>
                <c:pt idx="6">
                  <c:v>At virksomheten eksponeres positivt i media</c:v>
                </c:pt>
                <c:pt idx="7">
                  <c:v>Bare det å jobbe i virksomheten i seg selv</c:v>
                </c:pt>
                <c:pt idx="8">
                  <c:v>Muligheten for karriereutvikling</c:v>
                </c:pt>
                <c:pt idx="9">
                  <c:v>At virksomheten har en opplevd delingskultur</c:v>
                </c:pt>
                <c:pt idx="10">
                  <c:v>Sosiale møteplasser på jobben (for kaffeprat etc.)</c:v>
                </c:pt>
                <c:pt idx="11">
                  <c:v>At jeg har eget kontor/kontorplass (for de som har den typer jobber)</c:v>
                </c:pt>
                <c:pt idx="12">
                  <c:v>Den lønnen jeg har</c:v>
                </c:pt>
                <c:pt idx="13">
                  <c:v>At jeg får jobbe med virksomhetens kjernevirksomhet</c:v>
                </c:pt>
                <c:pt idx="14">
                  <c:v>At virksomheten har visjonære og tydelige ledere</c:v>
                </c:pt>
                <c:pt idx="15">
                  <c:v>Kunden(e) (intern/eksternt) som jeg jobber for</c:v>
                </c:pt>
                <c:pt idx="16">
                  <c:v>Virksomhetens samfunnsnytte</c:v>
                </c:pt>
                <c:pt idx="17">
                  <c:v>Ledere som setter tydelige mål og avklarer forventninger</c:v>
                </c:pt>
                <c:pt idx="18">
                  <c:v>Tilgang til utfordrende jobboppgaver</c:v>
                </c:pt>
                <c:pt idx="19">
                  <c:v>At jeg får tilført kompetanse fra andre kolleger i jobben</c:v>
                </c:pt>
                <c:pt idx="20">
                  <c:v>Ledere som gir meg frihet i forhold til når og hvor jeg jobber fra</c:v>
                </c:pt>
                <c:pt idx="21">
                  <c:v>Passe arbeidsbelastning</c:v>
                </c:pt>
                <c:pt idx="22">
                  <c:v>Gir muligheter for god  balanse mellom jobb og fritid</c:v>
                </c:pt>
                <c:pt idx="23">
                  <c:v>At jeg får jobbe med faget mitt</c:v>
                </c:pt>
                <c:pt idx="24">
                  <c:v>Støtte fra kollegaer</c:v>
                </c:pt>
                <c:pt idx="25">
                  <c:v>Å bli verdsatt i virksomheten</c:v>
                </c:pt>
                <c:pt idx="26">
                  <c:v>Ledere som stoler på meg og verdsetter meg</c:v>
                </c:pt>
                <c:pt idx="27">
                  <c:v>Flinke folk å jobbe sammen med</c:v>
                </c:pt>
              </c:strCache>
            </c:strRef>
          </c:cat>
          <c:val>
            <c:numRef>
              <c:f>'Ark3'!$D$2:$D$29</c:f>
              <c:numCache>
                <c:formatCode>###0%</c:formatCode>
                <c:ptCount val="28"/>
                <c:pt idx="0">
                  <c:v>0.45629965947786599</c:v>
                </c:pt>
                <c:pt idx="1">
                  <c:v>0.28688524590163933</c:v>
                </c:pt>
                <c:pt idx="2">
                  <c:v>0.30160550458715596</c:v>
                </c:pt>
                <c:pt idx="3">
                  <c:v>0.28156312625250501</c:v>
                </c:pt>
                <c:pt idx="4">
                  <c:v>0.20881427072402939</c:v>
                </c:pt>
                <c:pt idx="5">
                  <c:v>0.19214876033057851</c:v>
                </c:pt>
                <c:pt idx="6">
                  <c:v>0.14755732801595214</c:v>
                </c:pt>
                <c:pt idx="7">
                  <c:v>8.882521489971347E-2</c:v>
                </c:pt>
                <c:pt idx="8">
                  <c:v>0.10228401191658393</c:v>
                </c:pt>
                <c:pt idx="9">
                  <c:v>5.6064073226544622E-2</c:v>
                </c:pt>
                <c:pt idx="10">
                  <c:v>7.91015625E-2</c:v>
                </c:pt>
                <c:pt idx="11">
                  <c:v>0.10894495412844037</c:v>
                </c:pt>
                <c:pt idx="12">
                  <c:v>2.4344569288389514E-2</c:v>
                </c:pt>
                <c:pt idx="13">
                  <c:v>4.4074436826640549E-2</c:v>
                </c:pt>
                <c:pt idx="14">
                  <c:v>3.2755298651252408E-2</c:v>
                </c:pt>
                <c:pt idx="15">
                  <c:v>3.5971223021582732E-2</c:v>
                </c:pt>
                <c:pt idx="16">
                  <c:v>2.7804410354745922E-2</c:v>
                </c:pt>
                <c:pt idx="17">
                  <c:v>1.8199233716475097E-2</c:v>
                </c:pt>
                <c:pt idx="18">
                  <c:v>2.1677662582469372E-2</c:v>
                </c:pt>
                <c:pt idx="19">
                  <c:v>1.9905213270142181E-2</c:v>
                </c:pt>
                <c:pt idx="20">
                  <c:v>3.3586132177681471E-2</c:v>
                </c:pt>
                <c:pt idx="21">
                  <c:v>2.1575984990619138E-2</c:v>
                </c:pt>
                <c:pt idx="22">
                  <c:v>1.4218009478672987E-2</c:v>
                </c:pt>
                <c:pt idx="23">
                  <c:v>2.1988527724665391E-2</c:v>
                </c:pt>
                <c:pt idx="24">
                  <c:v>1.125703564727955E-2</c:v>
                </c:pt>
                <c:pt idx="25">
                  <c:v>5.5917986952469714E-3</c:v>
                </c:pt>
                <c:pt idx="26">
                  <c:v>6.5666041275797386E-3</c:v>
                </c:pt>
                <c:pt idx="27">
                  <c:v>5.597014925373134E-3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B-4F04-9935-5B3C4A446F11}"/>
            </c:ext>
          </c:extLst>
        </c:ser>
        <c:ser>
          <c:idx val="1"/>
          <c:order val="1"/>
          <c:tx>
            <c:strRef>
              <c:f>'Ark3'!$E$1</c:f>
              <c:strCache>
                <c:ptCount val="1"/>
                <c:pt idx="0">
                  <c:v>Betyr litt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'Ark3'!$C$2:$C$29</c:f>
              <c:strCache>
                <c:ptCount val="28"/>
                <c:pt idx="0">
                  <c:v>Tilgang til trim-/treningsrom</c:v>
                </c:pt>
                <c:pt idx="1">
                  <c:v>Reisevirksomheten jeg får være med på</c:v>
                </c:pt>
                <c:pt idx="2">
                  <c:v>God kantine</c:v>
                </c:pt>
                <c:pt idx="3">
                  <c:v>Sosale aktiviteter som vin/kunst-lotteri, lønningspils etc.</c:v>
                </c:pt>
                <c:pt idx="4">
                  <c:v>Profilering i lokalmiljøet</c:v>
                </c:pt>
                <c:pt idx="5">
                  <c:v>At virksomheten står for en uttalt miljøprofil</c:v>
                </c:pt>
                <c:pt idx="6">
                  <c:v>At virksomheten eksponeres positivt i media</c:v>
                </c:pt>
                <c:pt idx="7">
                  <c:v>Bare det å jobbe i virksomheten i seg selv</c:v>
                </c:pt>
                <c:pt idx="8">
                  <c:v>Muligheten for karriereutvikling</c:v>
                </c:pt>
                <c:pt idx="9">
                  <c:v>At virksomheten har en opplevd delingskultur</c:v>
                </c:pt>
                <c:pt idx="10">
                  <c:v>Sosiale møteplasser på jobben (for kaffeprat etc.)</c:v>
                </c:pt>
                <c:pt idx="11">
                  <c:v>At jeg har eget kontor/kontorplass (for de som har den typer jobber)</c:v>
                </c:pt>
                <c:pt idx="12">
                  <c:v>Den lønnen jeg har</c:v>
                </c:pt>
                <c:pt idx="13">
                  <c:v>At jeg får jobbe med virksomhetens kjernevirksomhet</c:v>
                </c:pt>
                <c:pt idx="14">
                  <c:v>At virksomheten har visjonære og tydelige ledere</c:v>
                </c:pt>
                <c:pt idx="15">
                  <c:v>Kunden(e) (intern/eksternt) som jeg jobber for</c:v>
                </c:pt>
                <c:pt idx="16">
                  <c:v>Virksomhetens samfunnsnytte</c:v>
                </c:pt>
                <c:pt idx="17">
                  <c:v>Ledere som setter tydelige mål og avklarer forventninger</c:v>
                </c:pt>
                <c:pt idx="18">
                  <c:v>Tilgang til utfordrende jobboppgaver</c:v>
                </c:pt>
                <c:pt idx="19">
                  <c:v>At jeg får tilført kompetanse fra andre kolleger i jobben</c:v>
                </c:pt>
                <c:pt idx="20">
                  <c:v>Ledere som gir meg frihet i forhold til når og hvor jeg jobber fra</c:v>
                </c:pt>
                <c:pt idx="21">
                  <c:v>Passe arbeidsbelastning</c:v>
                </c:pt>
                <c:pt idx="22">
                  <c:v>Gir muligheter for god  balanse mellom jobb og fritid</c:v>
                </c:pt>
                <c:pt idx="23">
                  <c:v>At jeg får jobbe med faget mitt</c:v>
                </c:pt>
                <c:pt idx="24">
                  <c:v>Støtte fra kollegaer</c:v>
                </c:pt>
                <c:pt idx="25">
                  <c:v>Å bli verdsatt i virksomheten</c:v>
                </c:pt>
                <c:pt idx="26">
                  <c:v>Ledere som stoler på meg og verdsetter meg</c:v>
                </c:pt>
                <c:pt idx="27">
                  <c:v>Flinke folk å jobbe sammen med</c:v>
                </c:pt>
              </c:strCache>
            </c:strRef>
          </c:cat>
          <c:val>
            <c:numRef>
              <c:f>'Ark3'!$E$2:$E$29</c:f>
              <c:numCache>
                <c:formatCode>###0%</c:formatCode>
                <c:ptCount val="28"/>
                <c:pt idx="0">
                  <c:v>0.1282633371169126</c:v>
                </c:pt>
                <c:pt idx="1">
                  <c:v>0.14637002341920374</c:v>
                </c:pt>
                <c:pt idx="2">
                  <c:v>0.17889908256880735</c:v>
                </c:pt>
                <c:pt idx="3">
                  <c:v>0.19038076152304609</c:v>
                </c:pt>
                <c:pt idx="4">
                  <c:v>0.13221406086044071</c:v>
                </c:pt>
                <c:pt idx="5">
                  <c:v>0.13326446280991736</c:v>
                </c:pt>
                <c:pt idx="6">
                  <c:v>0.12861415752741776</c:v>
                </c:pt>
                <c:pt idx="7">
                  <c:v>0.11652340019102196</c:v>
                </c:pt>
                <c:pt idx="8">
                  <c:v>8.540218470705066E-2</c:v>
                </c:pt>
                <c:pt idx="9">
                  <c:v>6.2929061784897031E-2</c:v>
                </c:pt>
                <c:pt idx="10">
                  <c:v>0.134765625</c:v>
                </c:pt>
                <c:pt idx="11">
                  <c:v>9.2889908256880732E-2</c:v>
                </c:pt>
                <c:pt idx="12">
                  <c:v>7.8651685393258425E-2</c:v>
                </c:pt>
                <c:pt idx="13">
                  <c:v>6.0724779627815868E-2</c:v>
                </c:pt>
                <c:pt idx="14">
                  <c:v>6.2620423892100194E-2</c:v>
                </c:pt>
                <c:pt idx="15">
                  <c:v>6.8859198355601239E-2</c:v>
                </c:pt>
                <c:pt idx="16">
                  <c:v>6.6155321188878236E-2</c:v>
                </c:pt>
                <c:pt idx="17">
                  <c:v>4.7892720306513412E-2</c:v>
                </c:pt>
                <c:pt idx="18">
                  <c:v>5.4665409990574926E-2</c:v>
                </c:pt>
                <c:pt idx="19">
                  <c:v>6.540284360189573E-2</c:v>
                </c:pt>
                <c:pt idx="20">
                  <c:v>6.3921993499458291E-2</c:v>
                </c:pt>
                <c:pt idx="21">
                  <c:v>4.878048780487805E-2</c:v>
                </c:pt>
                <c:pt idx="22">
                  <c:v>4.1706161137440766E-2</c:v>
                </c:pt>
                <c:pt idx="23">
                  <c:v>4.0152963671128104E-2</c:v>
                </c:pt>
                <c:pt idx="24">
                  <c:v>2.3452157598499061E-2</c:v>
                </c:pt>
                <c:pt idx="25">
                  <c:v>2.5163094128611369E-2</c:v>
                </c:pt>
                <c:pt idx="26">
                  <c:v>2.1575984990619138E-2</c:v>
                </c:pt>
                <c:pt idx="27">
                  <c:v>2.1455223880597014E-2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B-4F04-9935-5B3C4A446F11}"/>
            </c:ext>
          </c:extLst>
        </c:ser>
        <c:ser>
          <c:idx val="2"/>
          <c:order val="2"/>
          <c:tx>
            <c:strRef>
              <c:f>'Ark3'!$F$1</c:f>
              <c:strCache>
                <c:ptCount val="1"/>
                <c:pt idx="0">
                  <c:v>Verken eller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'Ark3'!$C$2:$C$29</c:f>
              <c:strCache>
                <c:ptCount val="28"/>
                <c:pt idx="0">
                  <c:v>Tilgang til trim-/treningsrom</c:v>
                </c:pt>
                <c:pt idx="1">
                  <c:v>Reisevirksomheten jeg får være med på</c:v>
                </c:pt>
                <c:pt idx="2">
                  <c:v>God kantine</c:v>
                </c:pt>
                <c:pt idx="3">
                  <c:v>Sosale aktiviteter som vin/kunst-lotteri, lønningspils etc.</c:v>
                </c:pt>
                <c:pt idx="4">
                  <c:v>Profilering i lokalmiljøet</c:v>
                </c:pt>
                <c:pt idx="5">
                  <c:v>At virksomheten står for en uttalt miljøprofil</c:v>
                </c:pt>
                <c:pt idx="6">
                  <c:v>At virksomheten eksponeres positivt i media</c:v>
                </c:pt>
                <c:pt idx="7">
                  <c:v>Bare det å jobbe i virksomheten i seg selv</c:v>
                </c:pt>
                <c:pt idx="8">
                  <c:v>Muligheten for karriereutvikling</c:v>
                </c:pt>
                <c:pt idx="9">
                  <c:v>At virksomheten har en opplevd delingskultur</c:v>
                </c:pt>
                <c:pt idx="10">
                  <c:v>Sosiale møteplasser på jobben (for kaffeprat etc.)</c:v>
                </c:pt>
                <c:pt idx="11">
                  <c:v>At jeg har eget kontor/kontorplass (for de som har den typer jobber)</c:v>
                </c:pt>
                <c:pt idx="12">
                  <c:v>Den lønnen jeg har</c:v>
                </c:pt>
                <c:pt idx="13">
                  <c:v>At jeg får jobbe med virksomhetens kjernevirksomhet</c:v>
                </c:pt>
                <c:pt idx="14">
                  <c:v>At virksomheten har visjonære og tydelige ledere</c:v>
                </c:pt>
                <c:pt idx="15">
                  <c:v>Kunden(e) (intern/eksternt) som jeg jobber for</c:v>
                </c:pt>
                <c:pt idx="16">
                  <c:v>Virksomhetens samfunnsnytte</c:v>
                </c:pt>
                <c:pt idx="17">
                  <c:v>Ledere som setter tydelige mål og avklarer forventninger</c:v>
                </c:pt>
                <c:pt idx="18">
                  <c:v>Tilgang til utfordrende jobboppgaver</c:v>
                </c:pt>
                <c:pt idx="19">
                  <c:v>At jeg får tilført kompetanse fra andre kolleger i jobben</c:v>
                </c:pt>
                <c:pt idx="20">
                  <c:v>Ledere som gir meg frihet i forhold til når og hvor jeg jobber fra</c:v>
                </c:pt>
                <c:pt idx="21">
                  <c:v>Passe arbeidsbelastning</c:v>
                </c:pt>
                <c:pt idx="22">
                  <c:v>Gir muligheter for god  balanse mellom jobb og fritid</c:v>
                </c:pt>
                <c:pt idx="23">
                  <c:v>At jeg får jobbe med faget mitt</c:v>
                </c:pt>
                <c:pt idx="24">
                  <c:v>Støtte fra kollegaer</c:v>
                </c:pt>
                <c:pt idx="25">
                  <c:v>Å bli verdsatt i virksomheten</c:v>
                </c:pt>
                <c:pt idx="26">
                  <c:v>Ledere som stoler på meg og verdsetter meg</c:v>
                </c:pt>
                <c:pt idx="27">
                  <c:v>Flinke folk å jobbe sammen med</c:v>
                </c:pt>
              </c:strCache>
            </c:strRef>
          </c:cat>
          <c:val>
            <c:numRef>
              <c:f>'Ark3'!$F$2:$F$29</c:f>
              <c:numCache>
                <c:formatCode>###0%</c:formatCode>
                <c:ptCount val="28"/>
                <c:pt idx="0">
                  <c:v>0.2383654937570942</c:v>
                </c:pt>
                <c:pt idx="1">
                  <c:v>0.31733021077283374</c:v>
                </c:pt>
                <c:pt idx="2">
                  <c:v>0.2672018348623853</c:v>
                </c:pt>
                <c:pt idx="3">
                  <c:v>0.24048096192384769</c:v>
                </c:pt>
                <c:pt idx="4">
                  <c:v>0.34942287513116477</c:v>
                </c:pt>
                <c:pt idx="5">
                  <c:v>0.32024793388429751</c:v>
                </c:pt>
                <c:pt idx="6">
                  <c:v>0.28514456630109669</c:v>
                </c:pt>
                <c:pt idx="7">
                  <c:v>0.30372492836676218</c:v>
                </c:pt>
                <c:pt idx="8">
                  <c:v>0.31181727904667328</c:v>
                </c:pt>
                <c:pt idx="9">
                  <c:v>0.30778032036613273</c:v>
                </c:pt>
                <c:pt idx="10">
                  <c:v>0.2080078125</c:v>
                </c:pt>
                <c:pt idx="11">
                  <c:v>0.17431192660550457</c:v>
                </c:pt>
                <c:pt idx="12">
                  <c:v>0.21441947565543071</c:v>
                </c:pt>
                <c:pt idx="13">
                  <c:v>0.21253672869735551</c:v>
                </c:pt>
                <c:pt idx="14">
                  <c:v>0.21098265895953758</c:v>
                </c:pt>
                <c:pt idx="15">
                  <c:v>0.1778006166495375</c:v>
                </c:pt>
                <c:pt idx="16">
                  <c:v>0.18504314477468839</c:v>
                </c:pt>
                <c:pt idx="17">
                  <c:v>0.19348659003831417</c:v>
                </c:pt>
                <c:pt idx="18">
                  <c:v>0.17436380772855797</c:v>
                </c:pt>
                <c:pt idx="19">
                  <c:v>0.16303317535545023</c:v>
                </c:pt>
                <c:pt idx="20">
                  <c:v>0.12459371614301191</c:v>
                </c:pt>
                <c:pt idx="21">
                  <c:v>0.14915572232645402</c:v>
                </c:pt>
                <c:pt idx="22">
                  <c:v>0.13175355450236967</c:v>
                </c:pt>
                <c:pt idx="23">
                  <c:v>0.11281070745697896</c:v>
                </c:pt>
                <c:pt idx="24">
                  <c:v>7.2232645403377108E-2</c:v>
                </c:pt>
                <c:pt idx="25">
                  <c:v>6.7101584342963649E-2</c:v>
                </c:pt>
                <c:pt idx="26">
                  <c:v>5.2532833020637909E-2</c:v>
                </c:pt>
                <c:pt idx="27">
                  <c:v>5.2238805970149252E-2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CB-4F04-9935-5B3C4A446F11}"/>
            </c:ext>
          </c:extLst>
        </c:ser>
        <c:ser>
          <c:idx val="3"/>
          <c:order val="3"/>
          <c:tx>
            <c:strRef>
              <c:f>'Ark3'!$G$1</c:f>
              <c:strCache>
                <c:ptCount val="1"/>
                <c:pt idx="0">
                  <c:v>Betyr mye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'Ark3'!$C$2:$C$29</c:f>
              <c:strCache>
                <c:ptCount val="28"/>
                <c:pt idx="0">
                  <c:v>Tilgang til trim-/treningsrom</c:v>
                </c:pt>
                <c:pt idx="1">
                  <c:v>Reisevirksomheten jeg får være med på</c:v>
                </c:pt>
                <c:pt idx="2">
                  <c:v>God kantine</c:v>
                </c:pt>
                <c:pt idx="3">
                  <c:v>Sosale aktiviteter som vin/kunst-lotteri, lønningspils etc.</c:v>
                </c:pt>
                <c:pt idx="4">
                  <c:v>Profilering i lokalmiljøet</c:v>
                </c:pt>
                <c:pt idx="5">
                  <c:v>At virksomheten står for en uttalt miljøprofil</c:v>
                </c:pt>
                <c:pt idx="6">
                  <c:v>At virksomheten eksponeres positivt i media</c:v>
                </c:pt>
                <c:pt idx="7">
                  <c:v>Bare det å jobbe i virksomheten i seg selv</c:v>
                </c:pt>
                <c:pt idx="8">
                  <c:v>Muligheten for karriereutvikling</c:v>
                </c:pt>
                <c:pt idx="9">
                  <c:v>At virksomheten har en opplevd delingskultur</c:v>
                </c:pt>
                <c:pt idx="10">
                  <c:v>Sosiale møteplasser på jobben (for kaffeprat etc.)</c:v>
                </c:pt>
                <c:pt idx="11">
                  <c:v>At jeg har eget kontor/kontorplass (for de som har den typer jobber)</c:v>
                </c:pt>
                <c:pt idx="12">
                  <c:v>Den lønnen jeg har</c:v>
                </c:pt>
                <c:pt idx="13">
                  <c:v>At jeg får jobbe med virksomhetens kjernevirksomhet</c:v>
                </c:pt>
                <c:pt idx="14">
                  <c:v>At virksomheten har visjonære og tydelige ledere</c:v>
                </c:pt>
                <c:pt idx="15">
                  <c:v>Kunden(e) (intern/eksternt) som jeg jobber for</c:v>
                </c:pt>
                <c:pt idx="16">
                  <c:v>Virksomhetens samfunnsnytte</c:v>
                </c:pt>
                <c:pt idx="17">
                  <c:v>Ledere som setter tydelige mål og avklarer forventninger</c:v>
                </c:pt>
                <c:pt idx="18">
                  <c:v>Tilgang til utfordrende jobboppgaver</c:v>
                </c:pt>
                <c:pt idx="19">
                  <c:v>At jeg får tilført kompetanse fra andre kolleger i jobben</c:v>
                </c:pt>
                <c:pt idx="20">
                  <c:v>Ledere som gir meg frihet i forhold til når og hvor jeg jobber fra</c:v>
                </c:pt>
                <c:pt idx="21">
                  <c:v>Passe arbeidsbelastning</c:v>
                </c:pt>
                <c:pt idx="22">
                  <c:v>Gir muligheter for god  balanse mellom jobb og fritid</c:v>
                </c:pt>
                <c:pt idx="23">
                  <c:v>At jeg får jobbe med faget mitt</c:v>
                </c:pt>
                <c:pt idx="24">
                  <c:v>Støtte fra kollegaer</c:v>
                </c:pt>
                <c:pt idx="25">
                  <c:v>Å bli verdsatt i virksomheten</c:v>
                </c:pt>
                <c:pt idx="26">
                  <c:v>Ledere som stoler på meg og verdsetter meg</c:v>
                </c:pt>
                <c:pt idx="27">
                  <c:v>Flinke folk å jobbe sammen med</c:v>
                </c:pt>
              </c:strCache>
            </c:strRef>
          </c:cat>
          <c:val>
            <c:numRef>
              <c:f>'Ark3'!$G$2:$G$29</c:f>
              <c:numCache>
                <c:formatCode>###0%</c:formatCode>
                <c:ptCount val="28"/>
                <c:pt idx="0">
                  <c:v>0.13053348467650397</c:v>
                </c:pt>
                <c:pt idx="1">
                  <c:v>0.18618266978922718</c:v>
                </c:pt>
                <c:pt idx="2">
                  <c:v>0.20642201834862386</c:v>
                </c:pt>
                <c:pt idx="3">
                  <c:v>0.20641282565130262</c:v>
                </c:pt>
                <c:pt idx="4">
                  <c:v>0.24554039874081846</c:v>
                </c:pt>
                <c:pt idx="5">
                  <c:v>0.27892561983471076</c:v>
                </c:pt>
                <c:pt idx="6">
                  <c:v>0.33200398803589232</c:v>
                </c:pt>
                <c:pt idx="7">
                  <c:v>0.38681948424068774</c:v>
                </c:pt>
                <c:pt idx="8">
                  <c:v>0.35749751737835156</c:v>
                </c:pt>
                <c:pt idx="9">
                  <c:v>0.41647597254004576</c:v>
                </c:pt>
                <c:pt idx="10">
                  <c:v>0.4375</c:v>
                </c:pt>
                <c:pt idx="11">
                  <c:v>0.38188073394495414</c:v>
                </c:pt>
                <c:pt idx="12">
                  <c:v>0.44194756554307119</c:v>
                </c:pt>
                <c:pt idx="13">
                  <c:v>0.46914789422135156</c:v>
                </c:pt>
                <c:pt idx="14">
                  <c:v>0.4980732177263969</c:v>
                </c:pt>
                <c:pt idx="15">
                  <c:v>0.47995889003083247</c:v>
                </c:pt>
                <c:pt idx="16">
                  <c:v>0.41802492809204217</c:v>
                </c:pt>
                <c:pt idx="17">
                  <c:v>0.53352490421455934</c:v>
                </c:pt>
                <c:pt idx="18">
                  <c:v>0.52026390197926486</c:v>
                </c:pt>
                <c:pt idx="19">
                  <c:v>0.55165876777251188</c:v>
                </c:pt>
                <c:pt idx="20">
                  <c:v>0.40086673889490787</c:v>
                </c:pt>
                <c:pt idx="21">
                  <c:v>0.53095684803001875</c:v>
                </c:pt>
                <c:pt idx="22">
                  <c:v>0.49668246445497632</c:v>
                </c:pt>
                <c:pt idx="23">
                  <c:v>0.4588910133843212</c:v>
                </c:pt>
                <c:pt idx="24">
                  <c:v>0.57129455909943716</c:v>
                </c:pt>
                <c:pt idx="25">
                  <c:v>0.50512581547064306</c:v>
                </c:pt>
                <c:pt idx="26">
                  <c:v>0.4662288930581614</c:v>
                </c:pt>
                <c:pt idx="27">
                  <c:v>0.52985074626865669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CB-4F04-9935-5B3C4A446F11}"/>
            </c:ext>
          </c:extLst>
        </c:ser>
        <c:ser>
          <c:idx val="4"/>
          <c:order val="4"/>
          <c:tx>
            <c:strRef>
              <c:f>'Ark3'!$H$1</c:f>
              <c:strCache>
                <c:ptCount val="1"/>
                <c:pt idx="0">
                  <c:v>Betyr svært mye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'Ark3'!$C$2:$C$29</c:f>
              <c:strCache>
                <c:ptCount val="28"/>
                <c:pt idx="0">
                  <c:v>Tilgang til trim-/treningsrom</c:v>
                </c:pt>
                <c:pt idx="1">
                  <c:v>Reisevirksomheten jeg får være med på</c:v>
                </c:pt>
                <c:pt idx="2">
                  <c:v>God kantine</c:v>
                </c:pt>
                <c:pt idx="3">
                  <c:v>Sosale aktiviteter som vin/kunst-lotteri, lønningspils etc.</c:v>
                </c:pt>
                <c:pt idx="4">
                  <c:v>Profilering i lokalmiljøet</c:v>
                </c:pt>
                <c:pt idx="5">
                  <c:v>At virksomheten står for en uttalt miljøprofil</c:v>
                </c:pt>
                <c:pt idx="6">
                  <c:v>At virksomheten eksponeres positivt i media</c:v>
                </c:pt>
                <c:pt idx="7">
                  <c:v>Bare det å jobbe i virksomheten i seg selv</c:v>
                </c:pt>
                <c:pt idx="8">
                  <c:v>Muligheten for karriereutvikling</c:v>
                </c:pt>
                <c:pt idx="9">
                  <c:v>At virksomheten har en opplevd delingskultur</c:v>
                </c:pt>
                <c:pt idx="10">
                  <c:v>Sosiale møteplasser på jobben (for kaffeprat etc.)</c:v>
                </c:pt>
                <c:pt idx="11">
                  <c:v>At jeg har eget kontor/kontorplass (for de som har den typer jobber)</c:v>
                </c:pt>
                <c:pt idx="12">
                  <c:v>Den lønnen jeg har</c:v>
                </c:pt>
                <c:pt idx="13">
                  <c:v>At jeg får jobbe med virksomhetens kjernevirksomhet</c:v>
                </c:pt>
                <c:pt idx="14">
                  <c:v>At virksomheten har visjonære og tydelige ledere</c:v>
                </c:pt>
                <c:pt idx="15">
                  <c:v>Kunden(e) (intern/eksternt) som jeg jobber for</c:v>
                </c:pt>
                <c:pt idx="16">
                  <c:v>Virksomhetens samfunnsnytte</c:v>
                </c:pt>
                <c:pt idx="17">
                  <c:v>Ledere som setter tydelige mål og avklarer forventninger</c:v>
                </c:pt>
                <c:pt idx="18">
                  <c:v>Tilgang til utfordrende jobboppgaver</c:v>
                </c:pt>
                <c:pt idx="19">
                  <c:v>At jeg får tilført kompetanse fra andre kolleger i jobben</c:v>
                </c:pt>
                <c:pt idx="20">
                  <c:v>Ledere som gir meg frihet i forhold til når og hvor jeg jobber fra</c:v>
                </c:pt>
                <c:pt idx="21">
                  <c:v>Passe arbeidsbelastning</c:v>
                </c:pt>
                <c:pt idx="22">
                  <c:v>Gir muligheter for god  balanse mellom jobb og fritid</c:v>
                </c:pt>
                <c:pt idx="23">
                  <c:v>At jeg får jobbe med faget mitt</c:v>
                </c:pt>
                <c:pt idx="24">
                  <c:v>Støtte fra kollegaer</c:v>
                </c:pt>
                <c:pt idx="25">
                  <c:v>Å bli verdsatt i virksomheten</c:v>
                </c:pt>
                <c:pt idx="26">
                  <c:v>Ledere som stoler på meg og verdsetter meg</c:v>
                </c:pt>
                <c:pt idx="27">
                  <c:v>Flinke folk å jobbe sammen med</c:v>
                </c:pt>
              </c:strCache>
            </c:strRef>
          </c:cat>
          <c:val>
            <c:numRef>
              <c:f>'Ark3'!$H$2:$H$29</c:f>
              <c:numCache>
                <c:formatCode>###0%</c:formatCode>
                <c:ptCount val="28"/>
                <c:pt idx="0">
                  <c:v>4.6538024971623154E-2</c:v>
                </c:pt>
                <c:pt idx="1">
                  <c:v>6.323185011709602E-2</c:v>
                </c:pt>
                <c:pt idx="2">
                  <c:v>4.5871559633027525E-2</c:v>
                </c:pt>
                <c:pt idx="3">
                  <c:v>8.1162324649298595E-2</c:v>
                </c:pt>
                <c:pt idx="4">
                  <c:v>6.400839454354669E-2</c:v>
                </c:pt>
                <c:pt idx="5">
                  <c:v>7.5413223140495866E-2</c:v>
                </c:pt>
                <c:pt idx="6">
                  <c:v>0.10667996011964108</c:v>
                </c:pt>
                <c:pt idx="7">
                  <c:v>0.1041069723018147</c:v>
                </c:pt>
                <c:pt idx="8">
                  <c:v>0.14299900695134063</c:v>
                </c:pt>
                <c:pt idx="9">
                  <c:v>0.15675057208237986</c:v>
                </c:pt>
                <c:pt idx="10">
                  <c:v>0.140625</c:v>
                </c:pt>
                <c:pt idx="11">
                  <c:v>0.24197247706422018</c:v>
                </c:pt>
                <c:pt idx="12">
                  <c:v>0.24063670411985019</c:v>
                </c:pt>
                <c:pt idx="13">
                  <c:v>0.21351616062683643</c:v>
                </c:pt>
                <c:pt idx="14">
                  <c:v>0.19556840077071291</c:v>
                </c:pt>
                <c:pt idx="15">
                  <c:v>0.23741007194244601</c:v>
                </c:pt>
                <c:pt idx="16">
                  <c:v>0.30297219558964528</c:v>
                </c:pt>
                <c:pt idx="17">
                  <c:v>0.20689655172413793</c:v>
                </c:pt>
                <c:pt idx="18">
                  <c:v>0.22902921771913293</c:v>
                </c:pt>
                <c:pt idx="19">
                  <c:v>0.2</c:v>
                </c:pt>
                <c:pt idx="20">
                  <c:v>0.37703141928494044</c:v>
                </c:pt>
                <c:pt idx="21">
                  <c:v>0.24953095684803001</c:v>
                </c:pt>
                <c:pt idx="22">
                  <c:v>0.31563981042654027</c:v>
                </c:pt>
                <c:pt idx="23">
                  <c:v>0.36615678776290639</c:v>
                </c:pt>
                <c:pt idx="24">
                  <c:v>0.3217636022514071</c:v>
                </c:pt>
                <c:pt idx="25">
                  <c:v>0.39701770736253494</c:v>
                </c:pt>
                <c:pt idx="26">
                  <c:v>0.45309568480300189</c:v>
                </c:pt>
                <c:pt idx="27">
                  <c:v>0.39085820895522388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CB-4F04-9935-5B3C4A446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512363440"/>
        <c:axId val="512366720"/>
      </c:barChart>
      <c:catAx>
        <c:axId val="51236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2366720"/>
        <c:crosses val="autoZero"/>
        <c:auto val="1"/>
        <c:lblAlgn val="ctr"/>
        <c:lblOffset val="100"/>
        <c:noMultiLvlLbl val="0"/>
      </c:catAx>
      <c:valAx>
        <c:axId val="5123667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236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'Ark1'!$J$2</c:f>
              <c:strCache>
                <c:ptCount val="1"/>
                <c:pt idx="0">
                  <c:v>Under 30 år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'Ark1'!$C$3:$C$12</c:f>
              <c:strCache>
                <c:ptCount val="10"/>
                <c:pt idx="0">
                  <c:v>Sosale aktiviteter som vin/kunst-lotteri, lønningspils etc.</c:v>
                </c:pt>
                <c:pt idx="1">
                  <c:v>Muligheten for karriereutvikling</c:v>
                </c:pt>
                <c:pt idx="2">
                  <c:v>Kunden(e) (intern/eksternt) som jeg jobber for</c:v>
                </c:pt>
                <c:pt idx="3">
                  <c:v>Tilgang til trim-/treningsrom</c:v>
                </c:pt>
                <c:pt idx="4">
                  <c:v>At virksomheten eksponeres positivt i media</c:v>
                </c:pt>
                <c:pt idx="5">
                  <c:v>Bare det å jobbe i virksomheten i seg selv</c:v>
                </c:pt>
                <c:pt idx="6">
                  <c:v>At jeg får jobbe med virksomhetens kjernevirksomhet</c:v>
                </c:pt>
                <c:pt idx="7">
                  <c:v>At virksomheten står for en uttalt miljøprofil</c:v>
                </c:pt>
                <c:pt idx="8">
                  <c:v>Profilering i lokalmiljøet</c:v>
                </c:pt>
                <c:pt idx="9">
                  <c:v>Sosiale møteplasser på jobben (for kaffeprat etc.)</c:v>
                </c:pt>
              </c:strCache>
            </c:strRef>
          </c:cat>
          <c:val>
            <c:numRef>
              <c:f>'Ark1'!$J$3:$J$12</c:f>
              <c:numCache>
                <c:formatCode>###0</c:formatCode>
                <c:ptCount val="10"/>
                <c:pt idx="0">
                  <c:v>56.122448979591866</c:v>
                </c:pt>
                <c:pt idx="1">
                  <c:v>72.9381443298969</c:v>
                </c:pt>
                <c:pt idx="2">
                  <c:v>64.36781609195404</c:v>
                </c:pt>
                <c:pt idx="3">
                  <c:v>37.941176470588225</c:v>
                </c:pt>
                <c:pt idx="4">
                  <c:v>49.999999999999972</c:v>
                </c:pt>
                <c:pt idx="5">
                  <c:v>55.357142857142833</c:v>
                </c:pt>
                <c:pt idx="6">
                  <c:v>69.68085106382982</c:v>
                </c:pt>
                <c:pt idx="7">
                  <c:v>50.852272727272691</c:v>
                </c:pt>
                <c:pt idx="8">
                  <c:v>49.438202247191015</c:v>
                </c:pt>
                <c:pt idx="9">
                  <c:v>67.021276595744666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2-4D24-A72B-7E4E0ED0A0E2}"/>
            </c:ext>
          </c:extLst>
        </c:ser>
        <c:ser>
          <c:idx val="1"/>
          <c:order val="1"/>
          <c:tx>
            <c:strRef>
              <c:f>'Ark1'!$K$2</c:f>
              <c:strCache>
                <c:ptCount val="1"/>
                <c:pt idx="0">
                  <c:v>30-44 år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'Ark1'!$C$3:$C$12</c:f>
              <c:strCache>
                <c:ptCount val="10"/>
                <c:pt idx="0">
                  <c:v>Sosale aktiviteter som vin/kunst-lotteri, lønningspils etc.</c:v>
                </c:pt>
                <c:pt idx="1">
                  <c:v>Muligheten for karriereutvikling</c:v>
                </c:pt>
                <c:pt idx="2">
                  <c:v>Kunden(e) (intern/eksternt) som jeg jobber for</c:v>
                </c:pt>
                <c:pt idx="3">
                  <c:v>Tilgang til trim-/treningsrom</c:v>
                </c:pt>
                <c:pt idx="4">
                  <c:v>At virksomheten eksponeres positivt i media</c:v>
                </c:pt>
                <c:pt idx="5">
                  <c:v>Bare det å jobbe i virksomheten i seg selv</c:v>
                </c:pt>
                <c:pt idx="6">
                  <c:v>At jeg får jobbe med virksomhetens kjernevirksomhet</c:v>
                </c:pt>
                <c:pt idx="7">
                  <c:v>At virksomheten står for en uttalt miljøprofil</c:v>
                </c:pt>
                <c:pt idx="8">
                  <c:v>Profilering i lokalmiljøet</c:v>
                </c:pt>
                <c:pt idx="9">
                  <c:v>Sosiale møteplasser på jobben (for kaffeprat etc.)</c:v>
                </c:pt>
              </c:strCache>
            </c:strRef>
          </c:cat>
          <c:val>
            <c:numRef>
              <c:f>'Ark1'!$K$3:$K$12</c:f>
              <c:numCache>
                <c:formatCode>###0</c:formatCode>
                <c:ptCount val="10"/>
                <c:pt idx="0">
                  <c:v>47.817460317460331</c:v>
                </c:pt>
                <c:pt idx="1">
                  <c:v>64.062499999999929</c:v>
                </c:pt>
                <c:pt idx="2">
                  <c:v>65.833333333333371</c:v>
                </c:pt>
                <c:pt idx="3">
                  <c:v>30.660377358490564</c:v>
                </c:pt>
                <c:pt idx="4">
                  <c:v>49.69758064516131</c:v>
                </c:pt>
                <c:pt idx="5">
                  <c:v>51.826923076923123</c:v>
                </c:pt>
                <c:pt idx="6">
                  <c:v>62.055335968379453</c:v>
                </c:pt>
                <c:pt idx="7">
                  <c:v>43.049792531120318</c:v>
                </c:pt>
                <c:pt idx="8">
                  <c:v>40.557939914163114</c:v>
                </c:pt>
                <c:pt idx="9">
                  <c:v>63.127413127413121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2-4D24-A72B-7E4E0ED0A0E2}"/>
            </c:ext>
          </c:extLst>
        </c:ser>
        <c:ser>
          <c:idx val="2"/>
          <c:order val="2"/>
          <c:tx>
            <c:strRef>
              <c:f>'Ark1'!$L$2</c:f>
              <c:strCache>
                <c:ptCount val="1"/>
                <c:pt idx="0">
                  <c:v>45-59 år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'Ark1'!$C$3:$C$12</c:f>
              <c:strCache>
                <c:ptCount val="10"/>
                <c:pt idx="0">
                  <c:v>Sosale aktiviteter som vin/kunst-lotteri, lønningspils etc.</c:v>
                </c:pt>
                <c:pt idx="1">
                  <c:v>Muligheten for karriereutvikling</c:v>
                </c:pt>
                <c:pt idx="2">
                  <c:v>Kunden(e) (intern/eksternt) som jeg jobber for</c:v>
                </c:pt>
                <c:pt idx="3">
                  <c:v>Tilgang til trim-/treningsrom</c:v>
                </c:pt>
                <c:pt idx="4">
                  <c:v>At virksomheten eksponeres positivt i media</c:v>
                </c:pt>
                <c:pt idx="5">
                  <c:v>Bare det å jobbe i virksomheten i seg selv</c:v>
                </c:pt>
                <c:pt idx="6">
                  <c:v>At jeg får jobbe med virksomhetens kjernevirksomhet</c:v>
                </c:pt>
                <c:pt idx="7">
                  <c:v>At virksomheten står for en uttalt miljøprofil</c:v>
                </c:pt>
                <c:pt idx="8">
                  <c:v>Profilering i lokalmiljøet</c:v>
                </c:pt>
                <c:pt idx="9">
                  <c:v>Sosiale møteplasser på jobben (for kaffeprat etc.)</c:v>
                </c:pt>
              </c:strCache>
            </c:strRef>
          </c:cat>
          <c:val>
            <c:numRef>
              <c:f>'Ark1'!$L$3:$L$12</c:f>
              <c:numCache>
                <c:formatCode>###0</c:formatCode>
                <c:ptCount val="10"/>
                <c:pt idx="0">
                  <c:v>36.045130641330168</c:v>
                </c:pt>
                <c:pt idx="1">
                  <c:v>56.10189573459715</c:v>
                </c:pt>
                <c:pt idx="2">
                  <c:v>71.186440677966146</c:v>
                </c:pt>
                <c:pt idx="3">
                  <c:v>26.136363636363626</c:v>
                </c:pt>
                <c:pt idx="4">
                  <c:v>51.823529411764696</c:v>
                </c:pt>
                <c:pt idx="5">
                  <c:v>58.465909090909037</c:v>
                </c:pt>
                <c:pt idx="6">
                  <c:v>70.9396751740139</c:v>
                </c:pt>
                <c:pt idx="7">
                  <c:v>47.195121951219448</c:v>
                </c:pt>
                <c:pt idx="8">
                  <c:v>45.584577114427859</c:v>
                </c:pt>
                <c:pt idx="9">
                  <c:v>59.127906976744228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2-4D24-A72B-7E4E0ED0A0E2}"/>
            </c:ext>
          </c:extLst>
        </c:ser>
        <c:ser>
          <c:idx val="3"/>
          <c:order val="3"/>
          <c:tx>
            <c:strRef>
              <c:f>'Ark1'!$M$2</c:f>
              <c:strCache>
                <c:ptCount val="1"/>
                <c:pt idx="0">
                  <c:v>60+ år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'Ark1'!$C$3:$C$12</c:f>
              <c:strCache>
                <c:ptCount val="10"/>
                <c:pt idx="0">
                  <c:v>Sosale aktiviteter som vin/kunst-lotteri, lønningspils etc.</c:v>
                </c:pt>
                <c:pt idx="1">
                  <c:v>Muligheten for karriereutvikling</c:v>
                </c:pt>
                <c:pt idx="2">
                  <c:v>Kunden(e) (intern/eksternt) som jeg jobber for</c:v>
                </c:pt>
                <c:pt idx="3">
                  <c:v>Tilgang til trim-/treningsrom</c:v>
                </c:pt>
                <c:pt idx="4">
                  <c:v>At virksomheten eksponeres positivt i media</c:v>
                </c:pt>
                <c:pt idx="5">
                  <c:v>Bare det å jobbe i virksomheten i seg selv</c:v>
                </c:pt>
                <c:pt idx="6">
                  <c:v>At jeg får jobbe med virksomhetens kjernevirksomhet</c:v>
                </c:pt>
                <c:pt idx="7">
                  <c:v>At virksomheten står for en uttalt miljøprofil</c:v>
                </c:pt>
                <c:pt idx="8">
                  <c:v>Profilering i lokalmiljøet</c:v>
                </c:pt>
                <c:pt idx="9">
                  <c:v>Sosiale møteplasser på jobben (for kaffeprat etc.)</c:v>
                </c:pt>
              </c:strCache>
            </c:strRef>
          </c:cat>
          <c:val>
            <c:numRef>
              <c:f>'Ark1'!$M$3:$M$12</c:f>
              <c:numCache>
                <c:formatCode>###0</c:formatCode>
                <c:ptCount val="10"/>
                <c:pt idx="0">
                  <c:v>33.370044052863392</c:v>
                </c:pt>
                <c:pt idx="1">
                  <c:v>52.15517241379311</c:v>
                </c:pt>
                <c:pt idx="2">
                  <c:v>75.751072961373424</c:v>
                </c:pt>
                <c:pt idx="3">
                  <c:v>31.190476190476204</c:v>
                </c:pt>
                <c:pt idx="4">
                  <c:v>59.832635983263586</c:v>
                </c:pt>
                <c:pt idx="5">
                  <c:v>62.650602409638566</c:v>
                </c:pt>
                <c:pt idx="6">
                  <c:v>71.19341563786017</c:v>
                </c:pt>
                <c:pt idx="7">
                  <c:v>52.729257641921407</c:v>
                </c:pt>
                <c:pt idx="8">
                  <c:v>49.235807860262028</c:v>
                </c:pt>
                <c:pt idx="9">
                  <c:v>58.195020746887934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2-4D24-A72B-7E4E0ED0A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53649168"/>
        <c:axId val="853646216"/>
      </c:barChart>
      <c:catAx>
        <c:axId val="853649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3646216"/>
        <c:crosses val="autoZero"/>
        <c:auto val="1"/>
        <c:lblAlgn val="ctr"/>
        <c:lblOffset val="100"/>
        <c:noMultiLvlLbl val="0"/>
      </c:catAx>
      <c:valAx>
        <c:axId val="8536462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364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'[Diagram 2 i Microsoft PowerPoint]Ark4'!$D$2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PowerPoint]Ark4'!$D$3:$D$30</c:f>
            </c:numRef>
          </c:val>
          <c:extLst>
            <c:ext xmlns:c16="http://schemas.microsoft.com/office/drawing/2014/chart" uri="{C3380CC4-5D6E-409C-BE32-E72D297353CC}">
              <c16:uniqueId val="{00000000-319B-4B7B-BDBC-BBD26C25938A}"/>
            </c:ext>
          </c:extLst>
        </c:ser>
        <c:ser>
          <c:idx val="1"/>
          <c:order val="1"/>
          <c:tx>
            <c:strRef>
              <c:f>'[Diagram 2 i Microsoft PowerPoint]Ark4'!$E$2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PowerPoint]Ark4'!$E$3:$E$30</c:f>
            </c:numRef>
          </c:val>
          <c:extLst>
            <c:ext xmlns:c16="http://schemas.microsoft.com/office/drawing/2014/chart" uri="{C3380CC4-5D6E-409C-BE32-E72D297353CC}">
              <c16:uniqueId val="{00000001-319B-4B7B-BDBC-BBD26C25938A}"/>
            </c:ext>
          </c:extLst>
        </c:ser>
        <c:ser>
          <c:idx val="2"/>
          <c:order val="2"/>
          <c:tx>
            <c:strRef>
              <c:f>'[Diagram 2 i Microsoft PowerPoint]Ark4'!$F$2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PowerPoint]Ark4'!$F$3:$F$30</c:f>
            </c:numRef>
          </c:val>
          <c:extLst>
            <c:ext xmlns:c16="http://schemas.microsoft.com/office/drawing/2014/chart" uri="{C3380CC4-5D6E-409C-BE32-E72D297353CC}">
              <c16:uniqueId val="{00000002-319B-4B7B-BDBC-BBD26C25938A}"/>
            </c:ext>
          </c:extLst>
        </c:ser>
        <c:ser>
          <c:idx val="3"/>
          <c:order val="3"/>
          <c:tx>
            <c:strRef>
              <c:f>'[Diagram 2 i Microsoft PowerPoint]Ark4'!$G$2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PowerPoint]Ark4'!$G$3:$G$30</c:f>
            </c:numRef>
          </c:val>
          <c:extLst>
            <c:ext xmlns:c16="http://schemas.microsoft.com/office/drawing/2014/chart" uri="{C3380CC4-5D6E-409C-BE32-E72D297353CC}">
              <c16:uniqueId val="{00000003-319B-4B7B-BDBC-BBD26C25938A}"/>
            </c:ext>
          </c:extLst>
        </c:ser>
        <c:ser>
          <c:idx val="4"/>
          <c:order val="4"/>
          <c:tx>
            <c:strRef>
              <c:f>'[Diagram 2 i Microsoft PowerPoint]Ark4'!$H$2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PowerPoint]Ark4'!$H$3:$H$30</c:f>
            </c:numRef>
          </c:val>
          <c:extLst>
            <c:ext xmlns:c16="http://schemas.microsoft.com/office/drawing/2014/chart" uri="{C3380CC4-5D6E-409C-BE32-E72D297353CC}">
              <c16:uniqueId val="{00000004-319B-4B7B-BDBC-BBD26C25938A}"/>
            </c:ext>
          </c:extLst>
        </c:ser>
        <c:ser>
          <c:idx val="5"/>
          <c:order val="5"/>
          <c:tx>
            <c:strRef>
              <c:f>'[Diagram 2 i Microsoft PowerPoint]Ark4'!$I$2</c:f>
              <c:strCache>
                <c:ptCount val="1"/>
                <c:pt idx="0">
                  <c:v>Ingen tilhørighet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PowerPoint]Ark4'!$I$3:$I$30</c:f>
              <c:numCache>
                <c:formatCode>0%</c:formatCode>
                <c:ptCount val="28"/>
                <c:pt idx="0">
                  <c:v>0.61538461538461542</c:v>
                </c:pt>
                <c:pt idx="1">
                  <c:v>0.70370370370370372</c:v>
                </c:pt>
                <c:pt idx="2">
                  <c:v>0.66666666666666652</c:v>
                </c:pt>
                <c:pt idx="3">
                  <c:v>0.66666666666666663</c:v>
                </c:pt>
                <c:pt idx="4">
                  <c:v>0.46153846153846162</c:v>
                </c:pt>
                <c:pt idx="5">
                  <c:v>0.54166666666666674</c:v>
                </c:pt>
                <c:pt idx="6">
                  <c:v>0.42307692307692307</c:v>
                </c:pt>
                <c:pt idx="7">
                  <c:v>0.46153846153846151</c:v>
                </c:pt>
                <c:pt idx="8">
                  <c:v>0.51851851851851849</c:v>
                </c:pt>
                <c:pt idx="9">
                  <c:v>0.66666666666666674</c:v>
                </c:pt>
                <c:pt idx="10">
                  <c:v>0.38461538461538464</c:v>
                </c:pt>
                <c:pt idx="11">
                  <c:v>0.44</c:v>
                </c:pt>
                <c:pt idx="12">
                  <c:v>0.15384615384615385</c:v>
                </c:pt>
                <c:pt idx="13">
                  <c:v>0.625</c:v>
                </c:pt>
                <c:pt idx="14">
                  <c:v>0.18518518518518517</c:v>
                </c:pt>
                <c:pt idx="15">
                  <c:v>0.62962962962962965</c:v>
                </c:pt>
                <c:pt idx="16">
                  <c:v>0.27272727272727271</c:v>
                </c:pt>
                <c:pt idx="17">
                  <c:v>0.5</c:v>
                </c:pt>
                <c:pt idx="18">
                  <c:v>0.70370370370370372</c:v>
                </c:pt>
                <c:pt idx="19">
                  <c:v>0.40740740740740744</c:v>
                </c:pt>
                <c:pt idx="20">
                  <c:v>0.28000000000000003</c:v>
                </c:pt>
                <c:pt idx="21">
                  <c:v>0.23076923076923078</c:v>
                </c:pt>
                <c:pt idx="22">
                  <c:v>0.23076923076923081</c:v>
                </c:pt>
                <c:pt idx="23">
                  <c:v>0.15384615384615385</c:v>
                </c:pt>
                <c:pt idx="24">
                  <c:v>0.28000000000000003</c:v>
                </c:pt>
                <c:pt idx="25">
                  <c:v>0.2608695652173913</c:v>
                </c:pt>
                <c:pt idx="26">
                  <c:v>0.34782608695652173</c:v>
                </c:pt>
                <c:pt idx="27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9B-4B7B-BDBC-BBD26C25938A}"/>
            </c:ext>
          </c:extLst>
        </c:ser>
        <c:ser>
          <c:idx val="6"/>
          <c:order val="6"/>
          <c:tx>
            <c:strRef>
              <c:f>'[Diagram 2 i Microsoft PowerPoint]Ark4'!$J$2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PowerPoint]Ark4'!$J$3:$J$30</c:f>
            </c:numRef>
          </c:val>
          <c:extLst>
            <c:ext xmlns:c16="http://schemas.microsoft.com/office/drawing/2014/chart" uri="{C3380CC4-5D6E-409C-BE32-E72D297353CC}">
              <c16:uniqueId val="{00000006-319B-4B7B-BDBC-BBD26C25938A}"/>
            </c:ext>
          </c:extLst>
        </c:ser>
        <c:ser>
          <c:idx val="7"/>
          <c:order val="7"/>
          <c:tx>
            <c:strRef>
              <c:f>'[Diagram 2 i Microsoft PowerPoint]Ark4'!$K$2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PowerPoint]Ark4'!$K$3:$K$30</c:f>
            </c:numRef>
          </c:val>
          <c:extLst>
            <c:ext xmlns:c16="http://schemas.microsoft.com/office/drawing/2014/chart" uri="{C3380CC4-5D6E-409C-BE32-E72D297353CC}">
              <c16:uniqueId val="{00000007-319B-4B7B-BDBC-BBD26C25938A}"/>
            </c:ext>
          </c:extLst>
        </c:ser>
        <c:ser>
          <c:idx val="8"/>
          <c:order val="8"/>
          <c:tx>
            <c:strRef>
              <c:f>'[Diagram 2 i Microsoft PowerPoint]Ark4'!$L$2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PowerPoint]Ark4'!$L$3:$L$30</c:f>
            </c:numRef>
          </c:val>
          <c:extLst>
            <c:ext xmlns:c16="http://schemas.microsoft.com/office/drawing/2014/chart" uri="{C3380CC4-5D6E-409C-BE32-E72D297353CC}">
              <c16:uniqueId val="{00000008-319B-4B7B-BDBC-BBD26C25938A}"/>
            </c:ext>
          </c:extLst>
        </c:ser>
        <c:ser>
          <c:idx val="9"/>
          <c:order val="9"/>
          <c:tx>
            <c:strRef>
              <c:f>'[Diagram 2 i Microsoft PowerPoint]Ark4'!$M$2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PowerPoint]Ark4'!$M$3:$M$30</c:f>
            </c:numRef>
          </c:val>
          <c:extLst>
            <c:ext xmlns:c16="http://schemas.microsoft.com/office/drawing/2014/chart" uri="{C3380CC4-5D6E-409C-BE32-E72D297353CC}">
              <c16:uniqueId val="{00000009-319B-4B7B-BDBC-BBD26C25938A}"/>
            </c:ext>
          </c:extLst>
        </c:ser>
        <c:ser>
          <c:idx val="10"/>
          <c:order val="10"/>
          <c:tx>
            <c:strRef>
              <c:f>'[Diagram 2 i Microsoft PowerPoint]Ark4'!$N$2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PowerPoint]Ark4'!$N$3:$N$30</c:f>
            </c:numRef>
          </c:val>
          <c:extLst>
            <c:ext xmlns:c16="http://schemas.microsoft.com/office/drawing/2014/chart" uri="{C3380CC4-5D6E-409C-BE32-E72D297353CC}">
              <c16:uniqueId val="{0000000A-319B-4B7B-BDBC-BBD26C25938A}"/>
            </c:ext>
          </c:extLst>
        </c:ser>
        <c:ser>
          <c:idx val="11"/>
          <c:order val="11"/>
          <c:tx>
            <c:strRef>
              <c:f>'[Diagram 2 i Microsoft PowerPoint]Ark4'!$O$2</c:f>
              <c:strCache>
                <c:ptCount val="1"/>
                <c:pt idx="0">
                  <c:v>Svært stor tilhørighet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11-4B30-BF8B-3239A48F2A03}"/>
              </c:ext>
            </c:extLst>
          </c:dPt>
          <c:dPt>
            <c:idx val="14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11-4B30-BF8B-3239A48F2A03}"/>
              </c:ext>
            </c:extLst>
          </c:dPt>
          <c:dPt>
            <c:idx val="16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11-4B30-BF8B-3239A48F2A03}"/>
              </c:ext>
            </c:extLst>
          </c:dPt>
          <c:dPt>
            <c:idx val="21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11-4B30-BF8B-3239A48F2A0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 2 i Microsoft PowerPoint]Ark4'!$C$3:$C$30</c:f>
              <c:strCache>
                <c:ptCount val="28"/>
                <c:pt idx="0">
                  <c:v>Støtte fra kollegaer</c:v>
                </c:pt>
                <c:pt idx="1">
                  <c:v>Å bli verdsatt i virksomheten</c:v>
                </c:pt>
                <c:pt idx="2">
                  <c:v>Ledere som stoler på meg og verdsetter meg</c:v>
                </c:pt>
                <c:pt idx="3">
                  <c:v>Flinke folk å jobbe sammen med</c:v>
                </c:pt>
                <c:pt idx="4">
                  <c:v>Tilgang til utfordrende jobboppgaver</c:v>
                </c:pt>
                <c:pt idx="5">
                  <c:v>At jeg får jobbe med faget mitt</c:v>
                </c:pt>
                <c:pt idx="6">
                  <c:v>At jeg får tilført kompetanse fra andre kolleger i jobben</c:v>
                </c:pt>
                <c:pt idx="7">
                  <c:v>At virksomheten har visjonære og tydelige ledere</c:v>
                </c:pt>
                <c:pt idx="8">
                  <c:v>Ledere som setter tydelige mål og avklarer forventninger</c:v>
                </c:pt>
                <c:pt idx="9">
                  <c:v>Gir muligheter for god  balanse mellom jobb og fritid</c:v>
                </c:pt>
                <c:pt idx="10">
                  <c:v>At jeg får jobbe med virksomhetens kjernevirksomhet</c:v>
                </c:pt>
                <c:pt idx="11">
                  <c:v>Kunden(e) (intern/eksternt) som jeg jobber for</c:v>
                </c:pt>
                <c:pt idx="12">
                  <c:v>Virksomhetens samfunnsnytte</c:v>
                </c:pt>
                <c:pt idx="13">
                  <c:v>Ledere som gir meg frihet i forhold til når og hvor jeg jobber fra</c:v>
                </c:pt>
                <c:pt idx="14">
                  <c:v>Bare det å jobbe i virksomheten i seg selv</c:v>
                </c:pt>
                <c:pt idx="15">
                  <c:v>Passe arbeidsbelastning</c:v>
                </c:pt>
                <c:pt idx="16">
                  <c:v>At virksomheten har en opplevd delingskultur</c:v>
                </c:pt>
                <c:pt idx="17">
                  <c:v>At jeg har eget kontor/kontorplass (for de som har den typer jobber)</c:v>
                </c:pt>
                <c:pt idx="18">
                  <c:v>Den lønnen jeg har</c:v>
                </c:pt>
                <c:pt idx="19">
                  <c:v>Sosiale møteplasser på jobben (for kaffeprat etc.)</c:v>
                </c:pt>
                <c:pt idx="20">
                  <c:v>Muligheten for karriereutvikling</c:v>
                </c:pt>
                <c:pt idx="21">
                  <c:v>At virksomheten eksponeres positivt i media</c:v>
                </c:pt>
                <c:pt idx="22">
                  <c:v>At virksomheten står for en uttalt miljøprofil</c:v>
                </c:pt>
                <c:pt idx="23">
                  <c:v>Profilering i lokalmiljøet</c:v>
                </c:pt>
                <c:pt idx="24">
                  <c:v>Sosale aktiviteter som vin/kunst-lotteri, lønningspils etc.</c:v>
                </c:pt>
                <c:pt idx="25">
                  <c:v>Reisevirksomheten jeg får være med på</c:v>
                </c:pt>
                <c:pt idx="26">
                  <c:v>God kantine</c:v>
                </c:pt>
                <c:pt idx="27">
                  <c:v>Tilgang til trim-/treningsrom</c:v>
                </c:pt>
              </c:strCache>
            </c:strRef>
          </c:cat>
          <c:val>
            <c:numRef>
              <c:f>'[Diagram 2 i Microsoft PowerPoint]Ark4'!$O$3:$O$30</c:f>
              <c:numCache>
                <c:formatCode>0%</c:formatCode>
                <c:ptCount val="28"/>
                <c:pt idx="0">
                  <c:v>0.97902097902097895</c:v>
                </c:pt>
                <c:pt idx="1">
                  <c:v>0.95862068965517244</c:v>
                </c:pt>
                <c:pt idx="2">
                  <c:v>0.95138888888888906</c:v>
                </c:pt>
                <c:pt idx="3">
                  <c:v>0.94482758620689655</c:v>
                </c:pt>
                <c:pt idx="4">
                  <c:v>0.93103448275862077</c:v>
                </c:pt>
                <c:pt idx="5">
                  <c:v>0.91666666666666674</c:v>
                </c:pt>
                <c:pt idx="6">
                  <c:v>0.88194444444444442</c:v>
                </c:pt>
                <c:pt idx="7">
                  <c:v>0.86131386861313874</c:v>
                </c:pt>
                <c:pt idx="8">
                  <c:v>0.83687943262411346</c:v>
                </c:pt>
                <c:pt idx="9">
                  <c:v>0.82978723404255317</c:v>
                </c:pt>
                <c:pt idx="10">
                  <c:v>0.82733812949640295</c:v>
                </c:pt>
                <c:pt idx="11">
                  <c:v>0.82399999999999995</c:v>
                </c:pt>
                <c:pt idx="12">
                  <c:v>0.823943661971831</c:v>
                </c:pt>
                <c:pt idx="13">
                  <c:v>0.81889763779527569</c:v>
                </c:pt>
                <c:pt idx="14">
                  <c:v>0.80575539568345322</c:v>
                </c:pt>
                <c:pt idx="15">
                  <c:v>0.80281690140845074</c:v>
                </c:pt>
                <c:pt idx="16">
                  <c:v>0.77049180327868849</c:v>
                </c:pt>
                <c:pt idx="17">
                  <c:v>0.68852459016393441</c:v>
                </c:pt>
                <c:pt idx="18">
                  <c:v>0.68531468531468531</c:v>
                </c:pt>
                <c:pt idx="19">
                  <c:v>0.67375886524822692</c:v>
                </c:pt>
                <c:pt idx="20">
                  <c:v>0.58273381294964033</c:v>
                </c:pt>
                <c:pt idx="21">
                  <c:v>0.56115107913669071</c:v>
                </c:pt>
                <c:pt idx="22">
                  <c:v>0.4609375</c:v>
                </c:pt>
                <c:pt idx="23">
                  <c:v>0.44094488188976377</c:v>
                </c:pt>
                <c:pt idx="24">
                  <c:v>0.35555555555555551</c:v>
                </c:pt>
                <c:pt idx="25">
                  <c:v>0.32500000000000001</c:v>
                </c:pt>
                <c:pt idx="26">
                  <c:v>0.28688524590163933</c:v>
                </c:pt>
                <c:pt idx="27">
                  <c:v>0.25862068965517238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9B-4B7B-BDBC-BBD26C259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27"/>
        <c:axId val="1013238704"/>
        <c:axId val="1013239032"/>
      </c:barChart>
      <c:catAx>
        <c:axId val="10132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3239032"/>
        <c:crosses val="autoZero"/>
        <c:auto val="1"/>
        <c:lblAlgn val="ctr"/>
        <c:lblOffset val="100"/>
        <c:noMultiLvlLbl val="0"/>
      </c:catAx>
      <c:valAx>
        <c:axId val="1013239032"/>
        <c:scaling>
          <c:orientation val="minMax"/>
          <c:max val="1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323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'Ark5'!$B$4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'Ark5'!$C$3:$F$3</c:f>
              <c:strCache>
                <c:ptCount val="4"/>
                <c:pt idx="0">
                  <c:v>Ledelse</c:v>
                </c:pt>
                <c:pt idx="1">
                  <c:v>Engasjement</c:v>
                </c:pt>
                <c:pt idx="2">
                  <c:v>Gjennomføringsevne</c:v>
                </c:pt>
                <c:pt idx="3">
                  <c:v> Endringsvilje</c:v>
                </c:pt>
              </c:strCache>
            </c:strRef>
          </c:cat>
          <c:val>
            <c:numRef>
              <c:f>'Ark5'!$C$4:$F$4</c:f>
              <c:numCache>
                <c:formatCode>###0</c:formatCode>
                <c:ptCount val="4"/>
                <c:pt idx="0">
                  <c:v>66.9158878504673</c:v>
                </c:pt>
                <c:pt idx="1">
                  <c:v>75.038651824366127</c:v>
                </c:pt>
                <c:pt idx="2">
                  <c:v>72.603586889301141</c:v>
                </c:pt>
                <c:pt idx="3">
                  <c:v>69.268897149938127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9-4635-8FA7-866F08836D5B}"/>
            </c:ext>
          </c:extLst>
        </c:ser>
        <c:ser>
          <c:idx val="1"/>
          <c:order val="1"/>
          <c:tx>
            <c:strRef>
              <c:f>'Ark5'!$B$5</c:f>
              <c:strCache>
                <c:ptCount val="1"/>
                <c:pt idx="0">
                  <c:v> Offentlig sektor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'Ark5'!$C$3:$F$3</c:f>
              <c:strCache>
                <c:ptCount val="4"/>
                <c:pt idx="0">
                  <c:v>Ledelse</c:v>
                </c:pt>
                <c:pt idx="1">
                  <c:v>Engasjement</c:v>
                </c:pt>
                <c:pt idx="2">
                  <c:v>Gjennomføringsevne</c:v>
                </c:pt>
                <c:pt idx="3">
                  <c:v> Endringsvilje</c:v>
                </c:pt>
              </c:strCache>
            </c:strRef>
          </c:cat>
          <c:val>
            <c:numRef>
              <c:f>'Ark5'!$C$5:$F$5</c:f>
              <c:numCache>
                <c:formatCode>###0</c:formatCode>
                <c:ptCount val="4"/>
                <c:pt idx="0">
                  <c:v>64.763888888889014</c:v>
                </c:pt>
                <c:pt idx="1">
                  <c:v>75.638888888888843</c:v>
                </c:pt>
                <c:pt idx="2">
                  <c:v>69.374999999999915</c:v>
                </c:pt>
                <c:pt idx="3">
                  <c:v>65.208333333333272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9-4635-8FA7-866F08836D5B}"/>
            </c:ext>
          </c:extLst>
        </c:ser>
        <c:ser>
          <c:idx val="2"/>
          <c:order val="2"/>
          <c:tx>
            <c:strRef>
              <c:f>'Ark5'!$B$6</c:f>
              <c:strCache>
                <c:ptCount val="1"/>
                <c:pt idx="0">
                  <c:v> Kommunal sektor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'Ark5'!$C$3:$F$3</c:f>
              <c:strCache>
                <c:ptCount val="4"/>
                <c:pt idx="0">
                  <c:v>Ledelse</c:v>
                </c:pt>
                <c:pt idx="1">
                  <c:v>Engasjement</c:v>
                </c:pt>
                <c:pt idx="2">
                  <c:v>Gjennomføringsevne</c:v>
                </c:pt>
                <c:pt idx="3">
                  <c:v> Endringsvilje</c:v>
                </c:pt>
              </c:strCache>
            </c:strRef>
          </c:cat>
          <c:val>
            <c:numRef>
              <c:f>'Ark5'!$C$6:$F$6</c:f>
              <c:numCache>
                <c:formatCode>###0</c:formatCode>
                <c:ptCount val="4"/>
                <c:pt idx="0">
                  <c:v>62.745098039215712</c:v>
                </c:pt>
                <c:pt idx="1">
                  <c:v>74.933510638297861</c:v>
                </c:pt>
                <c:pt idx="2">
                  <c:v>68.15159574468079</c:v>
                </c:pt>
                <c:pt idx="3">
                  <c:v>66.221033868092775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9-4635-8FA7-866F08836D5B}"/>
            </c:ext>
          </c:extLst>
        </c:ser>
        <c:ser>
          <c:idx val="3"/>
          <c:order val="3"/>
          <c:tx>
            <c:strRef>
              <c:f>'Ark5'!$B$7</c:f>
              <c:strCache>
                <c:ptCount val="1"/>
                <c:pt idx="0">
                  <c:v>Offentlig/kommunalt eiet selskap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'Ark5'!$C$3:$F$3</c:f>
              <c:strCache>
                <c:ptCount val="4"/>
                <c:pt idx="0">
                  <c:v>Ledelse</c:v>
                </c:pt>
                <c:pt idx="1">
                  <c:v>Engasjement</c:v>
                </c:pt>
                <c:pt idx="2">
                  <c:v>Gjennomføringsevne</c:v>
                </c:pt>
                <c:pt idx="3">
                  <c:v> Endringsvilje</c:v>
                </c:pt>
              </c:strCache>
            </c:strRef>
          </c:cat>
          <c:val>
            <c:numRef>
              <c:f>'Ark5'!$C$7:$F$7</c:f>
              <c:numCache>
                <c:formatCode>###0</c:formatCode>
                <c:ptCount val="4"/>
                <c:pt idx="0">
                  <c:v>64.351851851851876</c:v>
                </c:pt>
                <c:pt idx="1">
                  <c:v>70.254629629629619</c:v>
                </c:pt>
                <c:pt idx="2">
                  <c:v>70.061728395061735</c:v>
                </c:pt>
                <c:pt idx="3">
                  <c:v>69.675925925925938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9-4635-8FA7-866F08836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333192"/>
        <c:axId val="560333520"/>
      </c:barChart>
      <c:catAx>
        <c:axId val="56033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0333520"/>
        <c:crosses val="autoZero"/>
        <c:auto val="1"/>
        <c:lblAlgn val="ctr"/>
        <c:lblOffset val="100"/>
        <c:noMultiLvlLbl val="0"/>
      </c:catAx>
      <c:valAx>
        <c:axId val="56033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033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00206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'[Diagram 2 i Microsoft PowerPoint]Ark3'!$C$35:$C$40</c:f>
              <c:strCache>
                <c:ptCount val="6"/>
                <c:pt idx="0">
                  <c:v>Blitt betydelig svakere</c:v>
                </c:pt>
                <c:pt idx="1">
                  <c:v>Blitt svakere</c:v>
                </c:pt>
                <c:pt idx="2">
                  <c:v>Har ikke jobbet i nåværende virksomhet så lenge</c:v>
                </c:pt>
                <c:pt idx="3">
                  <c:v>Ikke blitt påvirket i det hele tatt, føler samme tilhørighet og engasjement som før</c:v>
                </c:pt>
                <c:pt idx="4">
                  <c:v>Blitt sterkere</c:v>
                </c:pt>
                <c:pt idx="5">
                  <c:v>Blitt betydelig sterkere</c:v>
                </c:pt>
              </c:strCache>
            </c:strRef>
          </c:cat>
          <c:val>
            <c:numRef>
              <c:f>'[Diagram 2 i Microsoft PowerPoint]Ark3'!$D$35:$D$40</c:f>
              <c:numCache>
                <c:formatCode>###0.00</c:formatCode>
                <c:ptCount val="6"/>
                <c:pt idx="0">
                  <c:v>42.04545454545454</c:v>
                </c:pt>
                <c:pt idx="1">
                  <c:v>58.333333333333286</c:v>
                </c:pt>
                <c:pt idx="2">
                  <c:v>61.904761904761905</c:v>
                </c:pt>
                <c:pt idx="3">
                  <c:v>71.580188679245211</c:v>
                </c:pt>
                <c:pt idx="4">
                  <c:v>75.609756097561032</c:v>
                </c:pt>
                <c:pt idx="5">
                  <c:v>75.641025641025649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F-47E8-8CBF-3479031F8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869696"/>
        <c:axId val="867877568"/>
      </c:lineChart>
      <c:catAx>
        <c:axId val="8678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7877568"/>
        <c:crosses val="autoZero"/>
        <c:auto val="1"/>
        <c:lblAlgn val="ctr"/>
        <c:lblOffset val="100"/>
        <c:noMultiLvlLbl val="0"/>
      </c:catAx>
      <c:valAx>
        <c:axId val="8678775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78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 2 i Microsoft PowerPoint]Ark6'!$D$3:$D$30</c:f>
              <c:strCache>
                <c:ptCount val="28"/>
                <c:pt idx="0">
                  <c:v>Å bli verdsatt i virksomheten</c:v>
                </c:pt>
                <c:pt idx="1">
                  <c:v>Ledere som stoler på meg og verdsetter meg</c:v>
                </c:pt>
                <c:pt idx="2">
                  <c:v>Passe arbeidsbelastning</c:v>
                </c:pt>
                <c:pt idx="3">
                  <c:v>Den lønnen jeg har</c:v>
                </c:pt>
                <c:pt idx="4">
                  <c:v>Sosiale møteplasser på jobben (for kaffeprat etc.)</c:v>
                </c:pt>
                <c:pt idx="5">
                  <c:v>Ledere som setter tydelige mål og avklarer forventninger</c:v>
                </c:pt>
                <c:pt idx="6">
                  <c:v>Gir muligheter for god  balanse mellom jobb og fritid</c:v>
                </c:pt>
                <c:pt idx="7">
                  <c:v>Flinke folk å jobbe sammen med</c:v>
                </c:pt>
                <c:pt idx="8">
                  <c:v>At virksomheten har visjonære og tydelige ledere</c:v>
                </c:pt>
                <c:pt idx="9">
                  <c:v>Støtte fra kollegaer</c:v>
                </c:pt>
                <c:pt idx="10">
                  <c:v>Muligheten for karriereutvikling</c:v>
                </c:pt>
                <c:pt idx="11">
                  <c:v>At jeg får tilført kompetanse fra andre kolleger i jobben</c:v>
                </c:pt>
                <c:pt idx="12">
                  <c:v>Tilgang til utfordrende jobboppgaver</c:v>
                </c:pt>
                <c:pt idx="13">
                  <c:v>Bare det å jobbe i virksomheten i seg selv</c:v>
                </c:pt>
                <c:pt idx="14">
                  <c:v>Ledere som gir meg frihet i forhold til når og hvor jeg jobber fra</c:v>
                </c:pt>
                <c:pt idx="15">
                  <c:v>Sosale aktiviteter som vin/kunst-lotteri, lønningspils etc.</c:v>
                </c:pt>
                <c:pt idx="16">
                  <c:v>Reisevirksomheten jeg får være med på</c:v>
                </c:pt>
                <c:pt idx="17">
                  <c:v>At jeg har eget kontor/kontorplass (for de som har den typer jobber)</c:v>
                </c:pt>
                <c:pt idx="18">
                  <c:v>At jeg får jobbe med faget mitt</c:v>
                </c:pt>
                <c:pt idx="19">
                  <c:v>Kunden(e) (intern/eksternt) som jeg jobber for</c:v>
                </c:pt>
                <c:pt idx="20">
                  <c:v>God kantine</c:v>
                </c:pt>
                <c:pt idx="21">
                  <c:v>At jeg får jobbe med virksomhetens kjernevirksomhet</c:v>
                </c:pt>
                <c:pt idx="22">
                  <c:v>At virksomheten har en opplevd delingskultur</c:v>
                </c:pt>
                <c:pt idx="23">
                  <c:v>Virksomhetens samfunnsnytte</c:v>
                </c:pt>
                <c:pt idx="24">
                  <c:v>Tilgang til trim-/treningsrom</c:v>
                </c:pt>
                <c:pt idx="25">
                  <c:v>Profilering i lokalmiljøet</c:v>
                </c:pt>
                <c:pt idx="26">
                  <c:v>At virksomheten eksponeres positivt i media</c:v>
                </c:pt>
                <c:pt idx="27">
                  <c:v>At virksomheten står for en uttalt miljøprofil</c:v>
                </c:pt>
              </c:strCache>
            </c:strRef>
          </c:cat>
          <c:val>
            <c:numRef>
              <c:f>'[Diagram 2 i Microsoft PowerPoint]Ark6'!$E$3:$E$30</c:f>
              <c:numCache>
                <c:formatCode>0%</c:formatCode>
                <c:ptCount val="28"/>
                <c:pt idx="0">
                  <c:v>0.3279569892473117</c:v>
                </c:pt>
                <c:pt idx="1">
                  <c:v>0.28494623655913992</c:v>
                </c:pt>
                <c:pt idx="2">
                  <c:v>0.2688172043010752</c:v>
                </c:pt>
                <c:pt idx="3">
                  <c:v>0.26344086021505386</c:v>
                </c:pt>
                <c:pt idx="4">
                  <c:v>0.23118279569892478</c:v>
                </c:pt>
                <c:pt idx="5">
                  <c:v>0.20430107526881708</c:v>
                </c:pt>
                <c:pt idx="6">
                  <c:v>0.17204301075268824</c:v>
                </c:pt>
                <c:pt idx="7">
                  <c:v>0.16666666666666671</c:v>
                </c:pt>
                <c:pt idx="8">
                  <c:v>0.15591397849462368</c:v>
                </c:pt>
                <c:pt idx="9">
                  <c:v>0.1559139784946236</c:v>
                </c:pt>
                <c:pt idx="10">
                  <c:v>0.14516129032258066</c:v>
                </c:pt>
                <c:pt idx="11">
                  <c:v>0.13978494623655915</c:v>
                </c:pt>
                <c:pt idx="12">
                  <c:v>0.13440860215053765</c:v>
                </c:pt>
                <c:pt idx="13">
                  <c:v>0.12365591397849462</c:v>
                </c:pt>
                <c:pt idx="14">
                  <c:v>0.10752688172043014</c:v>
                </c:pt>
                <c:pt idx="15">
                  <c:v>0.10752688172043012</c:v>
                </c:pt>
                <c:pt idx="16">
                  <c:v>0.1075268817204301</c:v>
                </c:pt>
                <c:pt idx="17">
                  <c:v>0.10215053763440861</c:v>
                </c:pt>
                <c:pt idx="18">
                  <c:v>9.6774193548387108E-2</c:v>
                </c:pt>
                <c:pt idx="19">
                  <c:v>8.6021505376344093E-2</c:v>
                </c:pt>
                <c:pt idx="20">
                  <c:v>6.9892473118279605E-2</c:v>
                </c:pt>
                <c:pt idx="21">
                  <c:v>6.9892473118279563E-2</c:v>
                </c:pt>
                <c:pt idx="22">
                  <c:v>6.4516129032258063E-2</c:v>
                </c:pt>
                <c:pt idx="23">
                  <c:v>5.9139784946236548E-2</c:v>
                </c:pt>
                <c:pt idx="24">
                  <c:v>2.6881720430107527E-2</c:v>
                </c:pt>
                <c:pt idx="25">
                  <c:v>1.612903225806453E-2</c:v>
                </c:pt>
                <c:pt idx="26">
                  <c:v>1.6129032258064519E-2</c:v>
                </c:pt>
                <c:pt idx="27">
                  <c:v>1.075268817204301E-2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2-46D3-8F0B-FA466634F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3824792"/>
        <c:axId val="1013825120"/>
      </c:barChart>
      <c:catAx>
        <c:axId val="1013824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3825120"/>
        <c:crosses val="autoZero"/>
        <c:auto val="1"/>
        <c:lblAlgn val="ctr"/>
        <c:lblOffset val="100"/>
        <c:noMultiLvlLbl val="0"/>
      </c:catAx>
      <c:valAx>
        <c:axId val="10138251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38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FC-4829-A2A9-784EC51CF0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FC-4829-A2A9-784EC51CF0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FC-4829-A2A9-784EC51CF0D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FC-4829-A2A9-784EC51CF0D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FC-4829-A2A9-784EC51CF0D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'Ark1'!$C$2:$C$7</c:f>
              <c:strCache>
                <c:ptCount val="6"/>
                <c:pt idx="0">
                  <c:v>Jobber for meg selv, og er egentlig ikke relevant å svare på</c:v>
                </c:pt>
                <c:pt idx="1">
                  <c:v>Ingen tilhørighet eller engasjement, kunne ha jobbet for hvem som helst andre</c:v>
                </c:pt>
                <c:pt idx="2">
                  <c:v>Liten tilhørighet og engasjement, har noen få gode kolleger i virksomheten</c:v>
                </c:pt>
                <c:pt idx="3">
                  <c:v>Verken eller, liker jobben og mange av kollegaene, men ingen tilhørighet utover det</c:v>
                </c:pt>
                <c:pt idx="4">
                  <c:v>Sterk tilhørighet og engasjement, liker jobben godt, mange av kollegaene og det virksomheten står for</c:v>
                </c:pt>
                <c:pt idx="5">
                  <c:v>Meget sterk tilhørighet og engasjement, kunne ikke tenke meg å jobbe for noen andre</c:v>
                </c:pt>
              </c:strCache>
            </c:strRef>
          </c:cat>
          <c:val>
            <c:numRef>
              <c:f>'Ark1'!$D$2:$D$7</c:f>
              <c:numCache>
                <c:formatCode>###0.0</c:formatCode>
                <c:ptCount val="6"/>
                <c:pt idx="0" formatCode="General">
                  <c:v>1.4</c:v>
                </c:pt>
                <c:pt idx="1">
                  <c:v>2.5375939849624061</c:v>
                </c:pt>
                <c:pt idx="2">
                  <c:v>5.4511278195488719</c:v>
                </c:pt>
                <c:pt idx="3">
                  <c:v>21.710526315789476</c:v>
                </c:pt>
                <c:pt idx="4">
                  <c:v>55.26315789473685</c:v>
                </c:pt>
                <c:pt idx="5">
                  <c:v>13.62781954887218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FC-4829-A2A9-784EC51CF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780035288"/>
        <c:axId val="780035616"/>
      </c:barChart>
      <c:catAx>
        <c:axId val="78003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80035616"/>
        <c:crosses val="autoZero"/>
        <c:auto val="1"/>
        <c:lblAlgn val="ctr"/>
        <c:lblOffset val="100"/>
        <c:noMultiLvlLbl val="0"/>
      </c:catAx>
      <c:valAx>
        <c:axId val="7800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8003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'Ark2'!$D$2</c:f>
              <c:strCache>
                <c:ptCount val="1"/>
                <c:pt idx="0">
                  <c:v>Ledelse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'Ark2'!$C$3:$C$8</c:f>
              <c:strCache>
                <c:ptCount val="6"/>
                <c:pt idx="0">
                  <c:v>Jobber for meg selv, og er egentlig ikke relevant å svare på</c:v>
                </c:pt>
                <c:pt idx="1">
                  <c:v>Ingen tilhørighet eller engasjement, kunne ha jobbet for hvem som helst andre</c:v>
                </c:pt>
                <c:pt idx="2">
                  <c:v>Liten tilhørighet og engasjement, har noen få gode kolleger i virksomheten</c:v>
                </c:pt>
                <c:pt idx="3">
                  <c:v>Verken eller, liker jobben og mange av kollegaene, men ingen tilhørighet utover det</c:v>
                </c:pt>
                <c:pt idx="4">
                  <c:v>Sterk tilhørighet og engasjement, liker jobben godt, mange av kollegaene og det virksomheten står for</c:v>
                </c:pt>
                <c:pt idx="5">
                  <c:v>Meget sterk tilhørighet og engasjement, kunne ikke tenke meg å jobbe for noen andre</c:v>
                </c:pt>
              </c:strCache>
            </c:strRef>
          </c:cat>
          <c:val>
            <c:numRef>
              <c:f>'Ark2'!$D$3:$D$8</c:f>
              <c:numCache>
                <c:formatCode>###0</c:formatCode>
                <c:ptCount val="6"/>
                <c:pt idx="0">
                  <c:v>73.717948717948715</c:v>
                </c:pt>
                <c:pt idx="1">
                  <c:v>39.506172839506185</c:v>
                </c:pt>
                <c:pt idx="2">
                  <c:v>38.146551724137922</c:v>
                </c:pt>
                <c:pt idx="3">
                  <c:v>53.860028860028883</c:v>
                </c:pt>
                <c:pt idx="4">
                  <c:v>70.43447293447295</c:v>
                </c:pt>
                <c:pt idx="5">
                  <c:v>80.028735632183952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D-435D-9778-46D0B46BB2F1}"/>
            </c:ext>
          </c:extLst>
        </c:ser>
        <c:ser>
          <c:idx val="1"/>
          <c:order val="1"/>
          <c:tx>
            <c:strRef>
              <c:f>'Ark2'!$E$2</c:f>
              <c:strCache>
                <c:ptCount val="1"/>
                <c:pt idx="0">
                  <c:v> Engasjement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'Ark2'!$C$3:$C$8</c:f>
              <c:strCache>
                <c:ptCount val="6"/>
                <c:pt idx="0">
                  <c:v>Jobber for meg selv, og er egentlig ikke relevant å svare på</c:v>
                </c:pt>
                <c:pt idx="1">
                  <c:v>Ingen tilhørighet eller engasjement, kunne ha jobbet for hvem som helst andre</c:v>
                </c:pt>
                <c:pt idx="2">
                  <c:v>Liten tilhørighet og engasjement, har noen få gode kolleger i virksomheten</c:v>
                </c:pt>
                <c:pt idx="3">
                  <c:v>Verken eller, liker jobben og mange av kollegaene, men ingen tilhørighet utover det</c:v>
                </c:pt>
                <c:pt idx="4">
                  <c:v>Sterk tilhørighet og engasjement, liker jobben godt, mange av kollegaene og det virksomheten står for</c:v>
                </c:pt>
                <c:pt idx="5">
                  <c:v>Meget sterk tilhørighet og engasjement, kunne ikke tenke meg å jobbe for noen andre</c:v>
                </c:pt>
              </c:strCache>
            </c:strRef>
          </c:cat>
          <c:val>
            <c:numRef>
              <c:f>'Ark2'!$E$3:$E$8</c:f>
              <c:numCache>
                <c:formatCode>###0</c:formatCode>
                <c:ptCount val="6"/>
                <c:pt idx="0">
                  <c:v>85.833333333333329</c:v>
                </c:pt>
                <c:pt idx="1">
                  <c:v>40.432098765432094</c:v>
                </c:pt>
                <c:pt idx="2">
                  <c:v>43.498563218390821</c:v>
                </c:pt>
                <c:pt idx="3">
                  <c:v>60.479797979797944</c:v>
                </c:pt>
                <c:pt idx="4">
                  <c:v>81.320861678004519</c:v>
                </c:pt>
                <c:pt idx="5">
                  <c:v>91.537356321839098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D-435D-9778-46D0B46BB2F1}"/>
            </c:ext>
          </c:extLst>
        </c:ser>
        <c:ser>
          <c:idx val="2"/>
          <c:order val="2"/>
          <c:tx>
            <c:strRef>
              <c:f>'Ark2'!$F$2</c:f>
              <c:strCache>
                <c:ptCount val="1"/>
                <c:pt idx="0">
                  <c:v> Gjennomføringsevne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'Ark2'!$C$3:$C$8</c:f>
              <c:strCache>
                <c:ptCount val="6"/>
                <c:pt idx="0">
                  <c:v>Jobber for meg selv, og er egentlig ikke relevant å svare på</c:v>
                </c:pt>
                <c:pt idx="1">
                  <c:v>Ingen tilhørighet eller engasjement, kunne ha jobbet for hvem som helst andre</c:v>
                </c:pt>
                <c:pt idx="2">
                  <c:v>Liten tilhørighet og engasjement, har noen få gode kolleger i virksomheten</c:v>
                </c:pt>
                <c:pt idx="3">
                  <c:v>Verken eller, liker jobben og mange av kollegaene, men ingen tilhørighet utover det</c:v>
                </c:pt>
                <c:pt idx="4">
                  <c:v>Sterk tilhørighet og engasjement, liker jobben godt, mange av kollegaene og det virksomheten står for</c:v>
                </c:pt>
                <c:pt idx="5">
                  <c:v>Meget sterk tilhørighet og engasjement, kunne ikke tenke meg å jobbe for noen andre</c:v>
                </c:pt>
              </c:strCache>
            </c:strRef>
          </c:cat>
          <c:val>
            <c:numRef>
              <c:f>'Ark2'!$F$3:$F$8</c:f>
              <c:numCache>
                <c:formatCode>###0</c:formatCode>
                <c:ptCount val="6"/>
                <c:pt idx="0">
                  <c:v>84.444444444444429</c:v>
                </c:pt>
                <c:pt idx="1">
                  <c:v>50.308641975308639</c:v>
                </c:pt>
                <c:pt idx="2">
                  <c:v>53.52011494252875</c:v>
                </c:pt>
                <c:pt idx="3">
                  <c:v>62.355699855699854</c:v>
                </c:pt>
                <c:pt idx="4">
                  <c:v>73.880385487528358</c:v>
                </c:pt>
                <c:pt idx="5">
                  <c:v>81.954022988505713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D-435D-9778-46D0B46BB2F1}"/>
            </c:ext>
          </c:extLst>
        </c:ser>
        <c:ser>
          <c:idx val="3"/>
          <c:order val="3"/>
          <c:tx>
            <c:strRef>
              <c:f>'Ark2'!$G$2</c:f>
              <c:strCache>
                <c:ptCount val="1"/>
                <c:pt idx="0">
                  <c:v> Endringsvilje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'Ark2'!$C$3:$C$8</c:f>
              <c:strCache>
                <c:ptCount val="6"/>
                <c:pt idx="0">
                  <c:v>Jobber for meg selv, og er egentlig ikke relevant å svare på</c:v>
                </c:pt>
                <c:pt idx="1">
                  <c:v>Ingen tilhørighet eller engasjement, kunne ha jobbet for hvem som helst andre</c:v>
                </c:pt>
                <c:pt idx="2">
                  <c:v>Liten tilhørighet og engasjement, har noen få gode kolleger i virksomheten</c:v>
                </c:pt>
                <c:pt idx="3">
                  <c:v>Verken eller, liker jobben og mange av kollegaene, men ingen tilhørighet utover det</c:v>
                </c:pt>
                <c:pt idx="4">
                  <c:v>Sterk tilhørighet og engasjement, liker jobben godt, mange av kollegaene og det virksomheten står for</c:v>
                </c:pt>
                <c:pt idx="5">
                  <c:v>Meget sterk tilhørighet og engasjement, kunne ikke tenke meg å jobbe for noen andre</c:v>
                </c:pt>
              </c:strCache>
            </c:strRef>
          </c:cat>
          <c:val>
            <c:numRef>
              <c:f>'Ark2'!$G$3:$G$8</c:f>
              <c:numCache>
                <c:formatCode>###0</c:formatCode>
                <c:ptCount val="6"/>
                <c:pt idx="0">
                  <c:v>85.119047619047606</c:v>
                </c:pt>
                <c:pt idx="1">
                  <c:v>41.358024691358032</c:v>
                </c:pt>
                <c:pt idx="2">
                  <c:v>44.468390804597711</c:v>
                </c:pt>
                <c:pt idx="3">
                  <c:v>56.475468975468971</c:v>
                </c:pt>
                <c:pt idx="4">
                  <c:v>71.80579216354343</c:v>
                </c:pt>
                <c:pt idx="5">
                  <c:v>81.781609195402339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35-4243-AD37-C6D280399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431732912"/>
        <c:axId val="431733240"/>
      </c:barChart>
      <c:catAx>
        <c:axId val="4317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1733240"/>
        <c:crosses val="autoZero"/>
        <c:auto val="1"/>
        <c:lblAlgn val="ctr"/>
        <c:lblOffset val="100"/>
        <c:noMultiLvlLbl val="0"/>
      </c:catAx>
      <c:valAx>
        <c:axId val="43173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17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'Ark2'!$K$4</c:f>
              <c:strCache>
                <c:ptCount val="1"/>
                <c:pt idx="0">
                  <c:v>Tilhørighet</c:v>
                </c:pt>
              </c:strCache>
            </c:strRef>
          </c:tx>
          <c:spPr>
            <a:ln w="3175" cap="rnd">
              <a:solidFill>
                <a:sysClr val="window" lastClr="FFFFFF">
                  <a:lumMod val="8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34925" cap="rnd">
                <a:solidFill>
                  <a:srgbClr val="CC00FF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'Ark2'!$I$5:$I$20</c:f>
              <c:strCache>
                <c:ptCount val="16"/>
                <c:pt idx="0">
                  <c:v>Våren 2015</c:v>
                </c:pt>
                <c:pt idx="1">
                  <c:v>Høsten 2015</c:v>
                </c:pt>
                <c:pt idx="2">
                  <c:v>Våren 2016</c:v>
                </c:pt>
                <c:pt idx="3">
                  <c:v>Høsten 2016</c:v>
                </c:pt>
                <c:pt idx="4">
                  <c:v>Våren 2017</c:v>
                </c:pt>
                <c:pt idx="5">
                  <c:v>Høsten 2017</c:v>
                </c:pt>
                <c:pt idx="6">
                  <c:v>Våren 2018</c:v>
                </c:pt>
                <c:pt idx="7">
                  <c:v>Høsten 2018</c:v>
                </c:pt>
                <c:pt idx="8">
                  <c:v>Våren 2019</c:v>
                </c:pt>
                <c:pt idx="9">
                  <c:v>Høsten 2019</c:v>
                </c:pt>
                <c:pt idx="10">
                  <c:v>Våren 2020</c:v>
                </c:pt>
                <c:pt idx="11">
                  <c:v>Høsten 2020</c:v>
                </c:pt>
                <c:pt idx="12">
                  <c:v>Våren 2021</c:v>
                </c:pt>
                <c:pt idx="13">
                  <c:v>Sommeren 2021</c:v>
                </c:pt>
                <c:pt idx="14">
                  <c:v>Våren 2022</c:v>
                </c:pt>
                <c:pt idx="15">
                  <c:v>Høsten 2022</c:v>
                </c:pt>
              </c:strCache>
            </c:strRef>
          </c:cat>
          <c:val>
            <c:numRef>
              <c:f>'Ark2'!$K$5:$K$20</c:f>
              <c:numCache>
                <c:formatCode>0</c:formatCode>
                <c:ptCount val="16"/>
                <c:pt idx="0">
                  <c:v>70.460000000000008</c:v>
                </c:pt>
                <c:pt idx="1">
                  <c:v>70.460000000000008</c:v>
                </c:pt>
                <c:pt idx="2">
                  <c:v>70.34</c:v>
                </c:pt>
                <c:pt idx="3">
                  <c:v>70.460000000000008</c:v>
                </c:pt>
                <c:pt idx="4">
                  <c:v>70.34</c:v>
                </c:pt>
                <c:pt idx="5">
                  <c:v>70.460000000000008</c:v>
                </c:pt>
                <c:pt idx="6">
                  <c:v>70.580000000000013</c:v>
                </c:pt>
                <c:pt idx="7">
                  <c:v>69.790000000000006</c:v>
                </c:pt>
                <c:pt idx="8">
                  <c:v>69.91</c:v>
                </c:pt>
                <c:pt idx="9">
                  <c:v>69.790000000000006</c:v>
                </c:pt>
                <c:pt idx="10">
                  <c:v>69</c:v>
                </c:pt>
                <c:pt idx="11">
                  <c:v>71.37</c:v>
                </c:pt>
                <c:pt idx="12">
                  <c:v>70.7</c:v>
                </c:pt>
                <c:pt idx="13">
                  <c:v>69.91</c:v>
                </c:pt>
                <c:pt idx="14">
                  <c:v>70.03</c:v>
                </c:pt>
                <c:pt idx="15">
                  <c:v>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5C3-4DD0-96C6-524150F10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657016"/>
        <c:axId val="1267655376"/>
      </c:lineChart>
      <c:catAx>
        <c:axId val="126765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7655376"/>
        <c:crosses val="autoZero"/>
        <c:auto val="1"/>
        <c:lblAlgn val="ctr"/>
        <c:lblOffset val="100"/>
        <c:noMultiLvlLbl val="0"/>
      </c:catAx>
      <c:valAx>
        <c:axId val="126765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765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'Ark2'!$C$3:$C$6</c:f>
              <c:strCache>
                <c:ptCount val="4"/>
                <c:pt idx="0">
                  <c:v>Privat sektor</c:v>
                </c:pt>
                <c:pt idx="1">
                  <c:v>Offentlig sektor</c:v>
                </c:pt>
                <c:pt idx="2">
                  <c:v> Kommunal sektor</c:v>
                </c:pt>
                <c:pt idx="3">
                  <c:v>Offentlig/kommunalt eiet selskap</c:v>
                </c:pt>
              </c:strCache>
            </c:strRef>
          </c:cat>
          <c:val>
            <c:numRef>
              <c:f>'Ark2'!$D$3:$D$6</c:f>
              <c:numCache>
                <c:formatCode>###0</c:formatCode>
                <c:ptCount val="4"/>
                <c:pt idx="0">
                  <c:v>67.89</c:v>
                </c:pt>
                <c:pt idx="1">
                  <c:v>69.92</c:v>
                </c:pt>
                <c:pt idx="2">
                  <c:v>68.48</c:v>
                </c:pt>
                <c:pt idx="3">
                  <c:v>70.83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B-4EE5-834F-9DB4ECB62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7"/>
        <c:axId val="1015351776"/>
        <c:axId val="1015352760"/>
      </c:barChart>
      <c:catAx>
        <c:axId val="10153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5352760"/>
        <c:crosses val="autoZero"/>
        <c:auto val="1"/>
        <c:lblAlgn val="ctr"/>
        <c:lblOffset val="100"/>
        <c:noMultiLvlLbl val="0"/>
      </c:catAx>
      <c:valAx>
        <c:axId val="101535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53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'Ark1'!$D$2</c:f>
              <c:strCache>
                <c:ptCount val="1"/>
                <c:pt idx="0">
                  <c:v>Tilhørighetsindeks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B9-40A9-BAFC-8D76FBDD90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'Ark1'!$C$3:$C$25</c:f>
              <c:strCache>
                <c:ptCount val="23"/>
                <c:pt idx="0">
                  <c:v>Bank</c:v>
                </c:pt>
                <c:pt idx="1">
                  <c:v>Finans</c:v>
                </c:pt>
                <c:pt idx="2">
                  <c:v>Forsikring</c:v>
                </c:pt>
                <c:pt idx="3">
                  <c:v>Bygg og anlegg</c:v>
                </c:pt>
                <c:pt idx="4">
                  <c:v>Media/Reklame/PR</c:v>
                </c:pt>
                <c:pt idx="5">
                  <c:v>Kultur/Idrett/Organisasjoner</c:v>
                </c:pt>
                <c:pt idx="6">
                  <c:v>Forskning</c:v>
                </c:pt>
                <c:pt idx="7">
                  <c:v>Forsvar/Politi/Rettsvesen/Vakthold</c:v>
                </c:pt>
                <c:pt idx="8">
                  <c:v>Barnehage/Skole/Undervisning</c:v>
                </c:pt>
                <c:pt idx="9">
                  <c:v>Telekommunikasjon/IT</c:v>
                </c:pt>
                <c:pt idx="10">
                  <c:v>Kommunal forvaltning</c:v>
                </c:pt>
                <c:pt idx="11">
                  <c:v>Forretningsmessig service og tjenesteyting</c:v>
                </c:pt>
                <c:pt idx="12">
                  <c:v>Landbruk/Skogbruk/Fiske</c:v>
                </c:pt>
                <c:pt idx="13">
                  <c:v>Gjennomsnitt</c:v>
                </c:pt>
                <c:pt idx="14">
                  <c:v>Helsetjenester</c:v>
                </c:pt>
                <c:pt idx="15">
                  <c:v>Pleie- og omsorgstjenester</c:v>
                </c:pt>
                <c:pt idx="16">
                  <c:v>Offentlig forvaltning</c:v>
                </c:pt>
                <c:pt idx="17">
                  <c:v>Olje/Gass/Energi</c:v>
                </c:pt>
                <c:pt idx="18">
                  <c:v>Industri</c:v>
                </c:pt>
                <c:pt idx="19">
                  <c:v>Varehandel</c:v>
                </c:pt>
                <c:pt idx="20">
                  <c:v>Sosialtjenester/Barnevern</c:v>
                </c:pt>
                <c:pt idx="21">
                  <c:v>Transport/Samferdsel</c:v>
                </c:pt>
                <c:pt idx="22">
                  <c:v>Restaurant/Servering/Reiseliv/Hotell</c:v>
                </c:pt>
              </c:strCache>
            </c:strRef>
          </c:cat>
          <c:val>
            <c:numRef>
              <c:f>'Ark1'!$D$3:$D$25</c:f>
              <c:numCache>
                <c:formatCode>_-* #\ ##0_-;\-* #\ ##0_-;_-* "-"??_-;_-@_-</c:formatCode>
                <c:ptCount val="23"/>
                <c:pt idx="0">
                  <c:v>81.25</c:v>
                </c:pt>
                <c:pt idx="1">
                  <c:v>77.5</c:v>
                </c:pt>
                <c:pt idx="2">
                  <c:v>76.923076923076934</c:v>
                </c:pt>
                <c:pt idx="3">
                  <c:v>75.961538461538453</c:v>
                </c:pt>
                <c:pt idx="4">
                  <c:v>73.529411764705884</c:v>
                </c:pt>
                <c:pt idx="5">
                  <c:v>72.500000000000014</c:v>
                </c:pt>
                <c:pt idx="6">
                  <c:v>70.833333333333329</c:v>
                </c:pt>
                <c:pt idx="7">
                  <c:v>70.588235294117624</c:v>
                </c:pt>
                <c:pt idx="8">
                  <c:v>70.382165605095565</c:v>
                </c:pt>
                <c:pt idx="9">
                  <c:v>69.711538461538467</c:v>
                </c:pt>
                <c:pt idx="10">
                  <c:v>69.565217391304344</c:v>
                </c:pt>
                <c:pt idx="11">
                  <c:v>69.339622641509422</c:v>
                </c:pt>
                <c:pt idx="12">
                  <c:v>69.230769230769241</c:v>
                </c:pt>
                <c:pt idx="13">
                  <c:v>69</c:v>
                </c:pt>
                <c:pt idx="14">
                  <c:v>68.409090909090921</c:v>
                </c:pt>
                <c:pt idx="15">
                  <c:v>67.647058823529392</c:v>
                </c:pt>
                <c:pt idx="16">
                  <c:v>66.21621621621621</c:v>
                </c:pt>
                <c:pt idx="17">
                  <c:v>66.129032258064498</c:v>
                </c:pt>
                <c:pt idx="18">
                  <c:v>64.545454545454504</c:v>
                </c:pt>
                <c:pt idx="19">
                  <c:v>64.166666666666657</c:v>
                </c:pt>
                <c:pt idx="20">
                  <c:v>63.541666666666671</c:v>
                </c:pt>
                <c:pt idx="21">
                  <c:v>60.227272727272748</c:v>
                </c:pt>
                <c:pt idx="22">
                  <c:v>52.545454545454547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9-40A9-BAFC-8D76FBDD9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07384728"/>
        <c:axId val="907383088"/>
      </c:barChart>
      <c:catAx>
        <c:axId val="90738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383088"/>
        <c:crosses val="autoZero"/>
        <c:auto val="1"/>
        <c:lblAlgn val="ctr"/>
        <c:lblOffset val="100"/>
        <c:noMultiLvlLbl val="0"/>
      </c:catAx>
      <c:valAx>
        <c:axId val="907383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38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199794128954646"/>
          <c:y val="2.9603267360581338E-2"/>
          <c:w val="0.52242418216834308"/>
          <c:h val="0.74615358381582431"/>
        </c:manualLayout>
      </c:layout>
      <c:pieChart>
        <c:varyColors val="1"/>
        <c:ser>
          <c:idx val="0"/>
          <c:order val="0"/>
          <c:tx>
            <c:strRef>
              <c:f>'Ark1'!$D$2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1-4EE5-9FB5-2B0A043768E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1-4EE5-9FB5-2B0A043768E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E1-4EE5-9FB5-2B0A043768E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E1-4EE5-9FB5-2B0A043768E4}"/>
              </c:ext>
            </c:extLst>
          </c:dPt>
          <c:dLbls>
            <c:dLbl>
              <c:idx val="0"/>
              <c:layout>
                <c:manualLayout>
                  <c:x val="1.3453111082092423E-2"/>
                  <c:y val="6.6632430539101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E1-4EE5-9FB5-2B0A043768E4}"/>
                </c:ext>
              </c:extLst>
            </c:dLbl>
            <c:dLbl>
              <c:idx val="1"/>
              <c:layout>
                <c:manualLayout>
                  <c:x val="8.0277305817717318E-3"/>
                  <c:y val="2.467960294206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E1-4EE5-9FB5-2B0A043768E4}"/>
                </c:ext>
              </c:extLst>
            </c:dLbl>
            <c:dLbl>
              <c:idx val="2"/>
              <c:layout>
                <c:manualLayout>
                  <c:x val="-2.7571764880967579E-2"/>
                  <c:y val="-6.10661566644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E1-4EE5-9FB5-2B0A043768E4}"/>
                </c:ext>
              </c:extLst>
            </c:dLbl>
            <c:dLbl>
              <c:idx val="3"/>
              <c:layout>
                <c:manualLayout>
                  <c:x val="-5.0611740485759373E-2"/>
                  <c:y val="1.132751319164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E1-4EE5-9FB5-2B0A0437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'Ark1'!$C$3:$C$6</c:f>
              <c:strCache>
                <c:ptCount val="4"/>
                <c:pt idx="0">
                  <c:v>Ikke i det hele tatt, jobber med back-office eller annen type støttefunksjon</c:v>
                </c:pt>
                <c:pt idx="1">
                  <c:v>Til en viss grad, men ikke helt (f.eks. med kundeservice, salg, serviceverksted el.l. lignende)</c:v>
                </c:pt>
                <c:pt idx="2">
                  <c:v> I stor grad, jobber med de varene/tjenestene virksomheten primært leverer</c:v>
                </c:pt>
                <c:pt idx="3">
                  <c:v>Vet ikke/kan ikke svare</c:v>
                </c:pt>
              </c:strCache>
            </c:strRef>
          </c:cat>
          <c:val>
            <c:numRef>
              <c:f>'Ark1'!$D$3:$D$6</c:f>
              <c:numCache>
                <c:formatCode>###0.0</c:formatCode>
                <c:ptCount val="4"/>
                <c:pt idx="0">
                  <c:v>8.502772643253234</c:v>
                </c:pt>
                <c:pt idx="1">
                  <c:v>18.022181146025879</c:v>
                </c:pt>
                <c:pt idx="2">
                  <c:v>66.451016635859517</c:v>
                </c:pt>
                <c:pt idx="3">
                  <c:v>6.654343807763401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E1-4EE5-9FB5-2B0A0437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46872270256213"/>
          <c:y val="7.1855795042543441E-2"/>
          <c:w val="0.39861329993470684"/>
          <c:h val="0.752098287214026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6-40EF-87B6-92083FC212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6-40EF-87B6-92083FC212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6-40EF-87B6-92083FC212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6-40EF-87B6-92083FC212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A6-40EF-87B6-92083FC212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A6-40EF-87B6-92083FC212E5}"/>
              </c:ext>
            </c:extLst>
          </c:dPt>
          <c:dLbls>
            <c:dLbl>
              <c:idx val="0"/>
              <c:layout>
                <c:manualLayout>
                  <c:x val="-1.3001304857338988E-2"/>
                  <c:y val="4.0287451854513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A6-40EF-87B6-92083FC212E5}"/>
                </c:ext>
              </c:extLst>
            </c:dLbl>
            <c:dLbl>
              <c:idx val="1"/>
              <c:layout>
                <c:manualLayout>
                  <c:x val="3.67228447029798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6-40EF-87B6-92083FC212E5}"/>
                </c:ext>
              </c:extLst>
            </c:dLbl>
            <c:dLbl>
              <c:idx val="2"/>
              <c:layout>
                <c:manualLayout>
                  <c:x val="8.8384333621526114E-3"/>
                  <c:y val="2.814521429670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A6-40EF-87B6-92083FC212E5}"/>
                </c:ext>
              </c:extLst>
            </c:dLbl>
            <c:dLbl>
              <c:idx val="3"/>
              <c:layout>
                <c:manualLayout>
                  <c:x val="-3.4937982679602825E-2"/>
                  <c:y val="-2.7407414394390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A6-40EF-87B6-92083FC212E5}"/>
                </c:ext>
              </c:extLst>
            </c:dLbl>
            <c:dLbl>
              <c:idx val="4"/>
              <c:layout>
                <c:manualLayout>
                  <c:x val="6.2086044150150342E-4"/>
                  <c:y val="1.756249040940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A6-40EF-87B6-92083FC212E5}"/>
                </c:ext>
              </c:extLst>
            </c:dLbl>
            <c:dLbl>
              <c:idx val="5"/>
              <c:layout>
                <c:manualLayout>
                  <c:x val="-3.8447587410747122E-2"/>
                  <c:y val="3.358542455242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A6-40EF-87B6-92083FC21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'Ark1'!$C$30:$C$35</c:f>
              <c:strCache>
                <c:ptCount val="6"/>
                <c:pt idx="0">
                  <c:v>.. gjør det betydelig dårligere</c:v>
                </c:pt>
                <c:pt idx="1">
                  <c:v> .. gjøre det dårligere</c:v>
                </c:pt>
                <c:pt idx="2">
                  <c:v> .. verken eller</c:v>
                </c:pt>
                <c:pt idx="3">
                  <c:v> .. gjør det bedre</c:v>
                </c:pt>
                <c:pt idx="4">
                  <c:v> .. gjøre det betydelig bedre</c:v>
                </c:pt>
                <c:pt idx="5">
                  <c:v>Vet ikke/kan ikke svare</c:v>
                </c:pt>
              </c:strCache>
            </c:strRef>
          </c:cat>
          <c:val>
            <c:numRef>
              <c:f>'Ark1'!$D$30:$D$35</c:f>
              <c:numCache>
                <c:formatCode>###0.0</c:formatCode>
                <c:ptCount val="6"/>
                <c:pt idx="0">
                  <c:v>0.92421441774491686</c:v>
                </c:pt>
                <c:pt idx="1">
                  <c:v>4.251386321626617</c:v>
                </c:pt>
                <c:pt idx="2">
                  <c:v>29.297597042513861</c:v>
                </c:pt>
                <c:pt idx="3">
                  <c:v>37.338262476894641</c:v>
                </c:pt>
                <c:pt idx="4">
                  <c:v>11.922365988909426</c:v>
                </c:pt>
                <c:pt idx="5">
                  <c:v>16.173752310536045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A6-40EF-87B6-92083FC21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0.86897</cdr:x>
      <cdr:y>0.14381</cdr:y>
    </cdr:from>
    <cdr:to>
      <cdr:x>0.97805</cdr:x>
      <cdr:y>0.2163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5C65EE6C-47CB-4C96-BF6C-D7DA79E234E2}"/>
            </a:ext>
          </a:extLst>
        </cdr:cNvPr>
        <cdr:cNvSpPr txBox="1"/>
      </cdr:nvSpPr>
      <cdr:spPr>
        <a:xfrm xmlns:a="http://schemas.openxmlformats.org/drawingml/2006/main">
          <a:off x="10509029" y="684239"/>
          <a:ext cx="1319178" cy="34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b="1" dirty="0"/>
            <a:t>Engasjement</a:t>
          </a:r>
        </a:p>
      </cdr:txBody>
    </cdr:sp>
  </cdr:relSizeAnchor>
  <cdr:relSizeAnchor xmlns:cdr="http://schemas.openxmlformats.org/drawingml/2006/chartDrawing">
    <cdr:from>
      <cdr:x>0.86314</cdr:x>
      <cdr:y>0.30057</cdr:y>
    </cdr:from>
    <cdr:to>
      <cdr:x>0.97222</cdr:x>
      <cdr:y>0.37306</cdr:y>
    </cdr:to>
    <cdr:sp macro="" textlink="">
      <cdr:nvSpPr>
        <cdr:cNvPr id="3" name="TekstSylinder 1">
          <a:extLst xmlns:a="http://schemas.openxmlformats.org/drawingml/2006/main">
            <a:ext uri="{FF2B5EF4-FFF2-40B4-BE49-F238E27FC236}">
              <a16:creationId xmlns:a16="http://schemas.microsoft.com/office/drawing/2014/main" id="{0F797BA3-3692-4F61-841A-C4473A118E96}"/>
            </a:ext>
          </a:extLst>
        </cdr:cNvPr>
        <cdr:cNvSpPr txBox="1"/>
      </cdr:nvSpPr>
      <cdr:spPr>
        <a:xfrm xmlns:a="http://schemas.openxmlformats.org/drawingml/2006/main">
          <a:off x="10370277" y="1430088"/>
          <a:ext cx="1310554" cy="34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b="1" dirty="0"/>
            <a:t>Gjennomføringsevne</a:t>
          </a:r>
        </a:p>
      </cdr:txBody>
    </cdr:sp>
  </cdr:relSizeAnchor>
  <cdr:relSizeAnchor xmlns:cdr="http://schemas.openxmlformats.org/drawingml/2006/chartDrawing">
    <cdr:from>
      <cdr:x>0.89093</cdr:x>
      <cdr:y>0.43956</cdr:y>
    </cdr:from>
    <cdr:to>
      <cdr:x>1</cdr:x>
      <cdr:y>0.51205</cdr:y>
    </cdr:to>
    <cdr:sp macro="" textlink="">
      <cdr:nvSpPr>
        <cdr:cNvPr id="4" name="TekstSylinder 1">
          <a:extLst xmlns:a="http://schemas.openxmlformats.org/drawingml/2006/main">
            <a:ext uri="{FF2B5EF4-FFF2-40B4-BE49-F238E27FC236}">
              <a16:creationId xmlns:a16="http://schemas.microsoft.com/office/drawing/2014/main" id="{ED672EEC-89AD-482A-A0A3-F8ED463894A6}"/>
            </a:ext>
          </a:extLst>
        </cdr:cNvPr>
        <cdr:cNvSpPr txBox="1"/>
      </cdr:nvSpPr>
      <cdr:spPr>
        <a:xfrm xmlns:a="http://schemas.openxmlformats.org/drawingml/2006/main">
          <a:off x="10704182" y="2091418"/>
          <a:ext cx="1310435" cy="34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b="1" dirty="0"/>
            <a:t>Endringsvilje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26/08/2022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731083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669944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48191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727635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727635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6000" y="276226"/>
            <a:ext cx="5710765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1" y="1"/>
            <a:ext cx="622724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790700"/>
            <a:ext cx="11425767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11425765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5374217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90700"/>
            <a:ext cx="5374217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790700"/>
            <a:ext cx="53721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5374217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434667" y="1031840"/>
            <a:ext cx="5372099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033230"/>
            <a:ext cx="3552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036005"/>
            <a:ext cx="3552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3552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788565"/>
            <a:ext cx="3552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790700"/>
            <a:ext cx="3552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7174"/>
            <a:ext cx="3552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355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17675" y="103184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54348" y="103946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6270179" y="1006069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008844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3325589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32558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9308"/>
            <a:ext cx="2592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3976"/>
            <a:ext cx="259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25449" y="1033976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9214348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627017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269899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381001" y="1285876"/>
            <a:ext cx="11425767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940199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790700"/>
            <a:ext cx="11425767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11425765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5374217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90700"/>
            <a:ext cx="5374217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790700"/>
            <a:ext cx="53721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5374217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434667" y="1031840"/>
            <a:ext cx="5372099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033230"/>
            <a:ext cx="3552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036005"/>
            <a:ext cx="3552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3552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788565"/>
            <a:ext cx="3552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790700"/>
            <a:ext cx="3552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7174"/>
            <a:ext cx="3552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355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17675" y="103184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54348" y="103946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6270179" y="1006069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008844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3325589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32558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9308"/>
            <a:ext cx="2592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3976"/>
            <a:ext cx="259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25449" y="1033976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9214348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627017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269899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674630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741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790700"/>
            <a:ext cx="11425767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11425765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139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5374217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37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90700"/>
            <a:ext cx="5374217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790700"/>
            <a:ext cx="53721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5374217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434667" y="1031840"/>
            <a:ext cx="5372099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528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033230"/>
            <a:ext cx="3552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036005"/>
            <a:ext cx="3552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3552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889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788565"/>
            <a:ext cx="3552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790700"/>
            <a:ext cx="3552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7174"/>
            <a:ext cx="3552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355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17675" y="103184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54348" y="103946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26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6270179" y="1006069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008844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3325589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707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32558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9308"/>
            <a:ext cx="2592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3976"/>
            <a:ext cx="259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25449" y="1033976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9214348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6270179" y="1789308"/>
            <a:ext cx="2592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269899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564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5673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381001" y="1285876"/>
            <a:ext cx="11425767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1178160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356817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8755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731083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05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1" y="1"/>
            <a:ext cx="622724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9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940199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50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674630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63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5673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17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6880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800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1"/>
            <a:ext cx="7482657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3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6880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1001" y="1285876"/>
            <a:ext cx="11425767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39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731083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2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1" y="1"/>
            <a:ext cx="622724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36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940199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22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674630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962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5673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91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6880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64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1"/>
            <a:ext cx="7482657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92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1001" y="1285876"/>
            <a:ext cx="11425767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764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3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3"/>
            <a:ext cx="7731083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1"/>
            <a:ext cx="7482657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3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1" y="3"/>
            <a:ext cx="622724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952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3"/>
            <a:ext cx="940199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371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2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3"/>
            <a:ext cx="674630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04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4" y="3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3"/>
            <a:ext cx="715673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990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3"/>
            <a:ext cx="716880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75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2" y="3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3" y="3"/>
            <a:ext cx="7482657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45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1002" y="1285878"/>
            <a:ext cx="11425767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127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731083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42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1" y="1"/>
            <a:ext cx="622724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88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940199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2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1001" y="1285876"/>
            <a:ext cx="11425767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674630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57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56732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8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1" y="1"/>
            <a:ext cx="7168804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659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52" y="1"/>
            <a:ext cx="7482657" cy="1284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816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1001" y="1285876"/>
            <a:ext cx="11425767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95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6681243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73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ags" Target="../tags/tag20.xml"/><Relationship Id="rId5" Type="http://schemas.openxmlformats.org/officeDocument/2006/relationships/slideLayout" Target="../slideLayouts/slideLayout81.xml"/><Relationship Id="rId10" Type="http://schemas.openxmlformats.org/officeDocument/2006/relationships/tags" Target="../tags/tag19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8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57.xml"/><Relationship Id="rId10" Type="http://schemas.openxmlformats.org/officeDocument/2006/relationships/tags" Target="../tags/tag13.xml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65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385233" y="6419893"/>
            <a:ext cx="2159680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©HR Norge og Kantar 2022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751" y="1"/>
            <a:ext cx="11431016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49667" y="6323837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8" r="38359"/>
          <a:stretch/>
        </p:blipFill>
        <p:spPr bwMode="auto">
          <a:xfrm>
            <a:off x="-576000" y="6138101"/>
            <a:ext cx="2544000" cy="3714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4496" y="6117993"/>
            <a:ext cx="1857792" cy="4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2318171" y="6184337"/>
            <a:ext cx="2159680" cy="531000"/>
          </a:xfrm>
          <a:prstGeom prst="rect">
            <a:avLst/>
          </a:prstGeom>
          <a:noFill/>
        </p:spPr>
        <p:txBody>
          <a:bodyPr wrap="square" lIns="0" tIns="0" rIns="0" bIns="199800" rtlCol="0" anchor="b">
            <a:noAutofit/>
          </a:bodyPr>
          <a:lstStyle/>
          <a:p>
            <a:r>
              <a:rPr lang="en-AU" sz="563" b="0" dirty="0">
                <a:solidFill>
                  <a:srgbClr val="333333"/>
                </a:solidFill>
                <a:latin typeface="+mn-lt"/>
              </a:rPr>
              <a:t>© Kantar 2021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751" y="3"/>
            <a:ext cx="11431016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49667" y="6323837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563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376219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498831"/>
            <a:ext cx="14297577" cy="6423750"/>
            <a:chOff x="-1334173" y="-498831"/>
            <a:chExt cx="10723183" cy="642375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80095"/>
              <a:ext cx="1327930" cy="4744824"/>
              <a:chOff x="-1334173" y="1180095"/>
              <a:chExt cx="1327930" cy="474482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55108"/>
                <a:ext cx="1327930" cy="207749"/>
                <a:chOff x="-1334173" y="4455108"/>
                <a:chExt cx="1327930" cy="20774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55108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675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67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717170"/>
                <a:ext cx="1327930" cy="207749"/>
                <a:chOff x="-1334173" y="5717170"/>
                <a:chExt cx="1327930" cy="20774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717170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80095"/>
                <a:ext cx="1327930" cy="207749"/>
                <a:chOff x="-1334173" y="1180095"/>
                <a:chExt cx="1327930" cy="20774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80095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675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67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94445"/>
                <a:ext cx="1327930" cy="207749"/>
                <a:chOff x="-1334173" y="1694445"/>
                <a:chExt cx="1327930" cy="20774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94445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67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498831"/>
              <a:ext cx="9642915" cy="498831"/>
              <a:chOff x="-253905" y="-498831"/>
              <a:chExt cx="9642915" cy="498831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498831"/>
                <a:ext cx="1072330" cy="498831"/>
                <a:chOff x="-250415" y="-498831"/>
                <a:chExt cx="1072330" cy="498831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498831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675" dirty="0"/>
                    <a:t>11.90</a:t>
                  </a:r>
                  <a:br>
                    <a:rPr lang="en-AU" sz="675" dirty="0"/>
                  </a:br>
                  <a:r>
                    <a:rPr lang="en-AU" sz="675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498831"/>
                <a:ext cx="1072330" cy="494374"/>
                <a:chOff x="7804969" y="-498831"/>
                <a:chExt cx="1072330" cy="494374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498831"/>
                  <a:ext cx="1072330" cy="2077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675" dirty="0"/>
                    <a:t>11.90</a:t>
                  </a:r>
                </a:p>
                <a:p>
                  <a:pPr lvl="0"/>
                  <a:r>
                    <a:rPr lang="en-AU" sz="675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8" r="38359"/>
          <a:stretch/>
        </p:blipFill>
        <p:spPr bwMode="auto">
          <a:xfrm>
            <a:off x="-576000" y="6138103"/>
            <a:ext cx="2544000" cy="371475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03342B9-654E-4116-A2E2-D60E7CDC42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2387" y="6132048"/>
            <a:ext cx="1364380" cy="3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9310" indent="-189310" algn="l" defTabSz="685800" rtl="0" eaLnBrk="1" latinLnBrk="0" hangingPunct="1">
        <a:spcBef>
          <a:spcPct val="20000"/>
        </a:spcBef>
        <a:buFont typeface="Wingdings" pitchFamily="2" charset="2"/>
        <a:buChar char="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81000" indent="-191691" algn="l" defTabSz="685800" rtl="0" eaLnBrk="1" latinLnBrk="0" hangingPunct="1">
        <a:spcBef>
          <a:spcPct val="20000"/>
        </a:spcBef>
        <a:buFont typeface="Wingdings" pitchFamily="2" charset="2"/>
        <a:buChar char="n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70310" indent="-189310" algn="l" defTabSz="685800" rtl="0" eaLnBrk="1" latinLnBrk="0" hangingPunct="1">
        <a:spcBef>
          <a:spcPct val="20000"/>
        </a:spcBef>
        <a:buFont typeface="Wingdings" pitchFamily="2" charset="2"/>
        <a:buChar char="n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2318171" y="6184337"/>
            <a:ext cx="2159680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 Kantar 2021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751" y="1"/>
            <a:ext cx="11431016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49667" y="6323837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8" r="38359"/>
          <a:stretch/>
        </p:blipFill>
        <p:spPr bwMode="auto">
          <a:xfrm>
            <a:off x="-576000" y="6138101"/>
            <a:ext cx="2544000" cy="371475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03342B9-654E-4116-A2E2-D60E7CDC42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2387" y="6132046"/>
            <a:ext cx="1364380" cy="3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3370610" y="6184338"/>
            <a:ext cx="3895823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 Kantar</a:t>
            </a:r>
            <a:r>
              <a:rPr lang="en-AU" sz="750" b="0" baseline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AU" sz="750" b="0" dirty="0">
                <a:solidFill>
                  <a:srgbClr val="333333"/>
                </a:solidFill>
                <a:latin typeface="+mn-lt"/>
              </a:rPr>
              <a:t>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199" y="2851200"/>
            <a:ext cx="11427567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8" y="6138101"/>
            <a:ext cx="2573020" cy="37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722251" y="6323837"/>
            <a:ext cx="100596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2015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1"/>
            <a:ext cx="11425765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31838"/>
            <a:ext cx="11425765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722251" y="6323837"/>
            <a:ext cx="100596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2015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1"/>
            <a:ext cx="11425765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31838"/>
            <a:ext cx="11425765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381000" y="5064973"/>
            <a:ext cx="11425765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48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8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1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782" y="-3163"/>
            <a:ext cx="12201940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9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106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9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94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722251" y="6323837"/>
            <a:ext cx="100596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Verdana"/>
              </a:rPr>
              <a:t>©TNS 2015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1"/>
            <a:ext cx="11425765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31838"/>
            <a:ext cx="11425765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sz="9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2318171" y="6184337"/>
            <a:ext cx="2159680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©HR Norge og Kantar 2022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751" y="1"/>
            <a:ext cx="11431016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49667" y="6323837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8" r="38359"/>
          <a:stretch/>
        </p:blipFill>
        <p:spPr bwMode="auto">
          <a:xfrm>
            <a:off x="-576000" y="6138101"/>
            <a:ext cx="2544000" cy="3714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734" y="6117993"/>
            <a:ext cx="1670553" cy="4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2318171" y="6184337"/>
            <a:ext cx="2159680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©HR Norge og Kantar 2022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751" y="1"/>
            <a:ext cx="11431016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49667" y="6323837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6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  <a:br>
                    <a:rPr lang="en-AU" sz="900" dirty="0"/>
                  </a:br>
                  <a:r>
                    <a:rPr lang="en-AU" sz="900" dirty="0"/>
                    <a:t>LEFT MARGIN</a:t>
                  </a: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sz="900" dirty="0"/>
                    <a:t>11.90</a:t>
                  </a:r>
                </a:p>
                <a:p>
                  <a:pPr lvl="0"/>
                  <a:r>
                    <a:rPr lang="en-AU" sz="900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8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8" r="38359"/>
          <a:stretch/>
        </p:blipFill>
        <p:spPr bwMode="auto">
          <a:xfrm>
            <a:off x="-576000" y="6138101"/>
            <a:ext cx="2544000" cy="3714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734" y="6117993"/>
            <a:ext cx="1670553" cy="4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Person med knappet kardigan som holder dampende krus med varm drikke">
            <a:extLst>
              <a:ext uri="{FF2B5EF4-FFF2-40B4-BE49-F238E27FC236}">
                <a16:creationId xmlns:a16="http://schemas.microsoft.com/office/drawing/2014/main" id="{8812EFFD-1885-4E5C-97D4-0EED28CD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" b="8986"/>
          <a:stretch/>
        </p:blipFill>
        <p:spPr>
          <a:xfrm>
            <a:off x="0" y="0"/>
            <a:ext cx="12192000" cy="593387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5A785E3-E418-4EF9-ABBA-E26901F5808C}"/>
              </a:ext>
            </a:extLst>
          </p:cNvPr>
          <p:cNvSpPr/>
          <p:nvPr/>
        </p:nvSpPr>
        <p:spPr>
          <a:xfrm>
            <a:off x="0" y="0"/>
            <a:ext cx="12192000" cy="594787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FB9180D-7623-41C4-8B25-7EA10638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32" y="989247"/>
            <a:ext cx="10709101" cy="1284971"/>
          </a:xfrm>
        </p:spPr>
        <p:txBody>
          <a:bodyPr/>
          <a:lstStyle/>
          <a:p>
            <a:pPr algn="ctr"/>
            <a:r>
              <a:rPr lang="nb-NO" sz="3600" b="1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Hvor sterk er medarbeidernes </a:t>
            </a:r>
            <a:br>
              <a:rPr lang="nb-NO" sz="3600" b="1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r>
              <a:rPr lang="nb-NO" sz="3600" b="1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tilknytning til jobben?</a:t>
            </a:r>
            <a:br>
              <a:rPr lang="nb-NO" sz="3600" b="1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r>
              <a:rPr lang="nb-NO" dirty="0"/>
              <a:t>Arbeidslivsundersøkelsen #ALx høsten 2022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87460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5AA224-A10C-4DCA-A6D0-6322FA1EA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296706"/>
              </p:ext>
            </p:extLst>
          </p:nvPr>
        </p:nvGraphicFramePr>
        <p:xfrm>
          <a:off x="795206" y="907256"/>
          <a:ext cx="9829800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394EC2C-83C6-470F-A73E-06E6ED9F7279}"/>
              </a:ext>
            </a:extLst>
          </p:cNvPr>
          <p:cNvSpPr txBox="1"/>
          <p:nvPr/>
        </p:nvSpPr>
        <p:spPr>
          <a:xfrm>
            <a:off x="0" y="-118425"/>
            <a:ext cx="11990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nb-NO" sz="24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Tilhørighet og kjerneindeksene – henger de sammen?</a:t>
            </a:r>
            <a:endParaRPr lang="nb-NO" sz="16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endParaRPr lang="nb-NO" sz="1600" b="0" i="0" u="none" strike="noStrike" baseline="0" dirty="0">
              <a:latin typeface="Times New Roman" panose="02020603050405020304" pitchFamily="18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3497B69-4696-430D-9F71-DAD9F0AD09D1}"/>
              </a:ext>
            </a:extLst>
          </p:cNvPr>
          <p:cNvCxnSpPr/>
          <p:nvPr/>
        </p:nvCxnSpPr>
        <p:spPr>
          <a:xfrm flipV="1">
            <a:off x="3271706" y="1342103"/>
            <a:ext cx="6312310" cy="1541207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8C145-F62E-4B7C-95C2-56992A3EB7A2}"/>
              </a:ext>
            </a:extLst>
          </p:cNvPr>
          <p:cNvSpPr txBox="1"/>
          <p:nvPr/>
        </p:nvSpPr>
        <p:spPr>
          <a:xfrm rot="20766009">
            <a:off x="4462029" y="1958818"/>
            <a:ext cx="3592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b="0" dirty="0">
                <a:solidFill>
                  <a:srgbClr val="333333"/>
                </a:solidFill>
                <a:latin typeface="+mn-lt"/>
              </a:rPr>
              <a:t>Verdiene dobler seg stor sett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8C60852-48A3-43D3-B349-3F81E30D8A84}"/>
              </a:ext>
            </a:extLst>
          </p:cNvPr>
          <p:cNvSpPr txBox="1"/>
          <p:nvPr/>
        </p:nvSpPr>
        <p:spPr>
          <a:xfrm>
            <a:off x="3228573" y="2909188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0" dirty="0">
                <a:solidFill>
                  <a:srgbClr val="333333"/>
                </a:solidFill>
                <a:latin typeface="+mn-lt"/>
              </a:rPr>
              <a:t>3%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DA48082-B706-4F9A-A840-FB745D1CC838}"/>
              </a:ext>
            </a:extLst>
          </p:cNvPr>
          <p:cNvSpPr txBox="1"/>
          <p:nvPr/>
        </p:nvSpPr>
        <p:spPr>
          <a:xfrm>
            <a:off x="4830211" y="2883310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0" dirty="0">
                <a:solidFill>
                  <a:srgbClr val="333333"/>
                </a:solidFill>
                <a:latin typeface="+mn-lt"/>
              </a:rPr>
              <a:t>5%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12EF45-6365-488E-8E55-77B667ACEF01}"/>
              </a:ext>
            </a:extLst>
          </p:cNvPr>
          <p:cNvSpPr txBox="1"/>
          <p:nvPr/>
        </p:nvSpPr>
        <p:spPr>
          <a:xfrm>
            <a:off x="6414633" y="2373650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0" dirty="0">
                <a:solidFill>
                  <a:srgbClr val="333333"/>
                </a:solidFill>
                <a:latin typeface="+mn-lt"/>
              </a:rPr>
              <a:t>22%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56F8317-DEFE-4935-8E41-1DE608AF5B48}"/>
              </a:ext>
            </a:extLst>
          </p:cNvPr>
          <p:cNvSpPr txBox="1"/>
          <p:nvPr/>
        </p:nvSpPr>
        <p:spPr>
          <a:xfrm>
            <a:off x="8025621" y="1699781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0" dirty="0">
                <a:solidFill>
                  <a:srgbClr val="333333"/>
                </a:solidFill>
                <a:latin typeface="+mn-lt"/>
              </a:rPr>
              <a:t>55%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B871BF5-D107-433E-8761-B7F24760A1BD}"/>
              </a:ext>
            </a:extLst>
          </p:cNvPr>
          <p:cNvSpPr txBox="1"/>
          <p:nvPr/>
        </p:nvSpPr>
        <p:spPr>
          <a:xfrm>
            <a:off x="9562161" y="1401020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0" dirty="0">
                <a:solidFill>
                  <a:srgbClr val="333333"/>
                </a:solidFill>
                <a:latin typeface="+mn-lt"/>
              </a:rPr>
              <a:t>14%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EC96805-9A7F-478A-8E97-2696ACEF1207}"/>
              </a:ext>
            </a:extLst>
          </p:cNvPr>
          <p:cNvSpPr txBox="1"/>
          <p:nvPr/>
        </p:nvSpPr>
        <p:spPr>
          <a:xfrm>
            <a:off x="10439268" y="5626477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374A512-0CF6-1F86-8236-1ADF792FBDE7}"/>
              </a:ext>
            </a:extLst>
          </p:cNvPr>
          <p:cNvSpPr txBox="1"/>
          <p:nvPr/>
        </p:nvSpPr>
        <p:spPr>
          <a:xfrm>
            <a:off x="10531567" y="1961391"/>
            <a:ext cx="155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0" i="1" dirty="0">
                <a:solidFill>
                  <a:srgbClr val="333333"/>
                </a:solidFill>
                <a:latin typeface="+mn-lt"/>
              </a:rPr>
              <a:t>Medarbeidere med sterk tilhørighet er de med sterkest engasjement og høyest produktivitet</a:t>
            </a:r>
          </a:p>
        </p:txBody>
      </p:sp>
    </p:spTree>
    <p:extLst>
      <p:ext uri="{BB962C8B-B14F-4D97-AF65-F5344CB8AC3E}">
        <p14:creationId xmlns:p14="http://schemas.microsoft.com/office/powerpoint/2010/main" val="391836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A5FBEC-3904-469A-A643-46E17C79E04A}"/>
              </a:ext>
            </a:extLst>
          </p:cNvPr>
          <p:cNvSpPr/>
          <p:nvPr/>
        </p:nvSpPr>
        <p:spPr>
          <a:xfrm>
            <a:off x="8012389" y="1195387"/>
            <a:ext cx="2994565" cy="4328763"/>
          </a:xfrm>
          <a:prstGeom prst="rect">
            <a:avLst/>
          </a:prstGeom>
          <a:solidFill>
            <a:schemeClr val="bg2">
              <a:lumMod val="20000"/>
              <a:lumOff val="80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3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DD42477A-5988-4C06-88A4-59B6D671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-129858"/>
            <a:ext cx="11297264" cy="1284971"/>
          </a:xfrm>
        </p:spPr>
        <p:txBody>
          <a:bodyPr/>
          <a:lstStyle/>
          <a:p>
            <a:pPr algn="ctr"/>
            <a:r>
              <a:rPr lang="nb-NO" dirty="0"/>
              <a:t>Utviklingen over tid</a:t>
            </a:r>
            <a:br>
              <a:rPr lang="nb-NO" dirty="0"/>
            </a:br>
            <a:r>
              <a:rPr lang="nb-NO" sz="3600" b="1" dirty="0"/>
              <a:t>Beregnet tilhørighet: Også på vei ned</a:t>
            </a:r>
            <a:endParaRPr lang="nb-NO" b="1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79C04B-571E-44E0-8CD8-C2EBC8F087DE}"/>
              </a:ext>
            </a:extLst>
          </p:cNvPr>
          <p:cNvSpPr txBox="1"/>
          <p:nvPr/>
        </p:nvSpPr>
        <p:spPr>
          <a:xfrm>
            <a:off x="8848931" y="1148126"/>
            <a:ext cx="14093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Koronapandemien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59D74F2-A339-4544-91B1-C50D3A63C12A}"/>
              </a:ext>
            </a:extLst>
          </p:cNvPr>
          <p:cNvSpPr txBox="1"/>
          <p:nvPr/>
        </p:nvSpPr>
        <p:spPr>
          <a:xfrm>
            <a:off x="1397078" y="1452589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Terror i Paris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C36B93-EC5E-435E-88B8-A9F30B6B7085}"/>
              </a:ext>
            </a:extLst>
          </p:cNvPr>
          <p:cNvSpPr txBox="1"/>
          <p:nvPr/>
        </p:nvSpPr>
        <p:spPr>
          <a:xfrm>
            <a:off x="3092832" y="1419275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Terror i Berlin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A2B1B2-A69F-456A-B75C-5677C6813AE4}"/>
              </a:ext>
            </a:extLst>
          </p:cNvPr>
          <p:cNvSpPr txBox="1"/>
          <p:nvPr/>
        </p:nvSpPr>
        <p:spPr>
          <a:xfrm>
            <a:off x="2257278" y="1548678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Paris-avtalen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8A28F8-F45B-4766-8601-8F6101039763}"/>
              </a:ext>
            </a:extLst>
          </p:cNvPr>
          <p:cNvSpPr txBox="1"/>
          <p:nvPr/>
        </p:nvSpPr>
        <p:spPr>
          <a:xfrm>
            <a:off x="3770214" y="1548678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Donald Trump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president i USA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042CEC2-E57C-40C7-988F-CACC4C502CD1}"/>
              </a:ext>
            </a:extLst>
          </p:cNvPr>
          <p:cNvSpPr txBox="1"/>
          <p:nvPr/>
        </p:nvSpPr>
        <p:spPr>
          <a:xfrm>
            <a:off x="4726720" y="1421405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Brexit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påbegynt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46781C3-DD15-4113-89EA-EC3E6B902A1D}"/>
              </a:ext>
            </a:extLst>
          </p:cNvPr>
          <p:cNvSpPr txBox="1"/>
          <p:nvPr/>
        </p:nvSpPr>
        <p:spPr>
          <a:xfrm>
            <a:off x="6534034" y="1419275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Gule vester aksjon 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Frankrike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6EEF71-6ADB-4B9C-A806-6B8BE1BC949C}"/>
              </a:ext>
            </a:extLst>
          </p:cNvPr>
          <p:cNvSpPr txBox="1"/>
          <p:nvPr/>
        </p:nvSpPr>
        <p:spPr>
          <a:xfrm>
            <a:off x="7369172" y="16564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Boris Johnsen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statsminister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Storbritannia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95668B-F0E3-438C-9C6E-4C4E34EDE415}"/>
              </a:ext>
            </a:extLst>
          </p:cNvPr>
          <p:cNvSpPr txBox="1"/>
          <p:nvPr/>
        </p:nvSpPr>
        <p:spPr>
          <a:xfrm>
            <a:off x="8128030" y="1339621"/>
            <a:ext cx="12490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FRP ut av regjerning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6952356-07D2-48F9-931E-31C59BEC9CBA}"/>
              </a:ext>
            </a:extLst>
          </p:cNvPr>
          <p:cNvSpPr txBox="1"/>
          <p:nvPr/>
        </p:nvSpPr>
        <p:spPr>
          <a:xfrm>
            <a:off x="8810490" y="1462867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Joe </a:t>
            </a: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Biden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president i USA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95ACC71-2955-4194-B2E8-52F455043B46}"/>
              </a:ext>
            </a:extLst>
          </p:cNvPr>
          <p:cNvSpPr txBox="1"/>
          <p:nvPr/>
        </p:nvSpPr>
        <p:spPr>
          <a:xfrm>
            <a:off x="8707989" y="1725053"/>
            <a:ext cx="83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Stormingen av Capitol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3AAB635-1E7B-483F-BBC2-237ADEB8311D}"/>
              </a:ext>
            </a:extLst>
          </p:cNvPr>
          <p:cNvSpPr txBox="1"/>
          <p:nvPr/>
        </p:nvSpPr>
        <p:spPr>
          <a:xfrm>
            <a:off x="9399100" y="1704262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Brexit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¨undertegnet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D1FB29F-D7D8-4120-81A7-D4FE7F6B96CF}"/>
              </a:ext>
            </a:extLst>
          </p:cNvPr>
          <p:cNvSpPr txBox="1"/>
          <p:nvPr/>
        </p:nvSpPr>
        <p:spPr>
          <a:xfrm>
            <a:off x="10656534" y="5821121"/>
            <a:ext cx="44755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uke 21-22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58CB130-5E7E-4D6C-8F73-0D5F9F0C6138}"/>
              </a:ext>
            </a:extLst>
          </p:cNvPr>
          <p:cNvSpPr txBox="1"/>
          <p:nvPr/>
        </p:nvSpPr>
        <p:spPr>
          <a:xfrm>
            <a:off x="9172575" y="621551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7EAAA-EF65-4043-89D6-5ECC737CD7B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3F8F56E-EDA7-4F5D-B4AE-29AF28E55FD0}"/>
              </a:ext>
            </a:extLst>
          </p:cNvPr>
          <p:cNvSpPr txBox="1"/>
          <p:nvPr/>
        </p:nvSpPr>
        <p:spPr>
          <a:xfrm>
            <a:off x="10979677" y="1555065"/>
            <a:ext cx="74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Krigen i Ukraina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70FDBCF-3DC4-0105-10CE-0B3EE59C5489}"/>
              </a:ext>
            </a:extLst>
          </p:cNvPr>
          <p:cNvSpPr txBox="1"/>
          <p:nvPr/>
        </p:nvSpPr>
        <p:spPr>
          <a:xfrm>
            <a:off x="11333695" y="2118065"/>
            <a:ext cx="748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Strømkrise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7730C09-F236-817C-4615-9330520FF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874751"/>
              </p:ext>
            </p:extLst>
          </p:nvPr>
        </p:nvGraphicFramePr>
        <p:xfrm>
          <a:off x="38099" y="1155114"/>
          <a:ext cx="12115802" cy="474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4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8BDC0296-064E-4C0F-ADAF-21CCD13A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-68367"/>
            <a:ext cx="11431016" cy="1284971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Tilhørighet ift sektor man jobber</a:t>
            </a:r>
            <a:b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br>
              <a:rPr lang="nb-NO" sz="2400" b="0" i="0" u="none" strike="noStrike" baseline="0" dirty="0">
                <a:latin typeface="Times New Roman" panose="02020603050405020304" pitchFamily="18" charset="0"/>
              </a:rPr>
            </a:br>
            <a:endParaRPr lang="nb-NO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6B5B23-D49C-4D63-9FB9-9C720EEB6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82008"/>
              </p:ext>
            </p:extLst>
          </p:nvPr>
        </p:nvGraphicFramePr>
        <p:xfrm>
          <a:off x="642102" y="931178"/>
          <a:ext cx="10599145" cy="479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BEAEE95-A804-42F9-A527-0ECFC39B0519}"/>
              </a:ext>
            </a:extLst>
          </p:cNvPr>
          <p:cNvSpPr txBox="1"/>
          <p:nvPr/>
        </p:nvSpPr>
        <p:spPr>
          <a:xfrm rot="16200000">
            <a:off x="-446016" y="1717869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95B82A3-E03D-4238-8EBC-FCE0F34FB652}"/>
              </a:ext>
            </a:extLst>
          </p:cNvPr>
          <p:cNvSpPr txBox="1"/>
          <p:nvPr/>
        </p:nvSpPr>
        <p:spPr>
          <a:xfrm>
            <a:off x="10894998" y="572129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BDBE3BB-FBBC-747F-704F-67E508A87BB0}"/>
              </a:ext>
            </a:extLst>
          </p:cNvPr>
          <p:cNvSpPr txBox="1"/>
          <p:nvPr/>
        </p:nvSpPr>
        <p:spPr>
          <a:xfrm>
            <a:off x="2867597" y="574118"/>
            <a:ext cx="61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Offentlig sektor synes å ha høyere grad av tilhørighet enn de andre sektorene</a:t>
            </a:r>
          </a:p>
        </p:txBody>
      </p:sp>
    </p:spTree>
    <p:extLst>
      <p:ext uri="{BB962C8B-B14F-4D97-AF65-F5344CB8AC3E}">
        <p14:creationId xmlns:p14="http://schemas.microsoft.com/office/powerpoint/2010/main" val="402444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0083DD-8FAE-0B6F-DD99-DDD58E056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26440"/>
              </p:ext>
            </p:extLst>
          </p:nvPr>
        </p:nvGraphicFramePr>
        <p:xfrm>
          <a:off x="847288" y="620785"/>
          <a:ext cx="10538467" cy="539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BB418F6-91A5-8794-22C7-C32FDFC85D9E}"/>
              </a:ext>
            </a:extLst>
          </p:cNvPr>
          <p:cNvSpPr txBox="1"/>
          <p:nvPr/>
        </p:nvSpPr>
        <p:spPr>
          <a:xfrm>
            <a:off x="73743" y="46220"/>
            <a:ext cx="1199043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ctr"/>
            <a:r>
              <a:rPr lang="nb-NO" sz="1600" dirty="0">
                <a:solidFill>
                  <a:srgbClr val="010205"/>
                </a:solidFill>
                <a:latin typeface="Arial" panose="020B0604020202020204" pitchFamily="34" charset="0"/>
              </a:rPr>
              <a:t>Tilhørighet ift bransje</a:t>
            </a:r>
          </a:p>
          <a:p>
            <a:pPr marR="600" algn="ctr"/>
            <a:r>
              <a:rPr lang="nb-NO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Bank og finans skårer høyest, serverings/reiselivsbransjen skårer lavest	</a:t>
            </a:r>
          </a:p>
          <a:p>
            <a:endParaRPr lang="nb-NO" sz="11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BAC5000-5DD4-BE54-D2B4-F3AA15E955F4}"/>
              </a:ext>
            </a:extLst>
          </p:cNvPr>
          <p:cNvSpPr txBox="1"/>
          <p:nvPr/>
        </p:nvSpPr>
        <p:spPr>
          <a:xfrm>
            <a:off x="9913121" y="3177638"/>
            <a:ext cx="1987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i="1" dirty="0">
                <a:solidFill>
                  <a:srgbClr val="333333"/>
                </a:solidFill>
                <a:latin typeface="+mn-lt"/>
              </a:rPr>
              <a:t>Tilhørigheten øker med hvor lenge man har jobbet i virksomheten, og vi finner det samme mønsteret stort sett i alle bransjer</a:t>
            </a:r>
          </a:p>
        </p:txBody>
      </p:sp>
    </p:spTree>
    <p:extLst>
      <p:ext uri="{BB962C8B-B14F-4D97-AF65-F5344CB8AC3E}">
        <p14:creationId xmlns:p14="http://schemas.microsoft.com/office/powerpoint/2010/main" val="94208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95D41A5-54AA-CC2B-840D-9A92C421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71879"/>
            <a:ext cx="11431016" cy="1284971"/>
          </a:xfrm>
        </p:spPr>
        <p:txBody>
          <a:bodyPr/>
          <a:lstStyle/>
          <a:p>
            <a:pPr algn="ctr"/>
            <a:r>
              <a:rPr lang="nb-NO" sz="2800" b="1" dirty="0"/>
              <a:t>Hva med de </a:t>
            </a:r>
            <a:r>
              <a:rPr lang="nb-NO" sz="2800" b="1" dirty="0" err="1"/>
              <a:t>bransjevise</a:t>
            </a:r>
            <a:r>
              <a:rPr lang="nb-NO" sz="2800" b="1" dirty="0"/>
              <a:t> forskjellene?​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4E7040-3CEB-7DC7-9D96-D6128D057FCE}"/>
              </a:ext>
            </a:extLst>
          </p:cNvPr>
          <p:cNvSpPr txBox="1"/>
          <p:nvPr/>
        </p:nvSpPr>
        <p:spPr>
          <a:xfrm>
            <a:off x="642163" y="973841"/>
            <a:ext cx="107668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Bank, finans og forsikring er den bransjen som har medarbeidere med den sterkeste graden av tilknytning (indeksverdier over </a:t>
            </a:r>
            <a:r>
              <a:rPr kumimoji="0" lang="nb-NO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77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indekspoeng)​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De fleste tjenesteytende bransjer (slik som bygg og anlegg, telekommunikasjon, IT, media/reklame og forretningsmessig service) ligger sånn midt på treet (med indeksverdier fra </a:t>
            </a:r>
            <a:r>
              <a:rPr kumimoji="0" lang="nb-NO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69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til </a:t>
            </a:r>
            <a:r>
              <a:rPr kumimoji="0" lang="nb-NO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76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).​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Deler av varehandel, transport, samferdsel og reiseliv (inkl. restaurant og servering) er de som sliter meste for øyeblikket, med svakere grader av tilknytning (indeksverdier rundt </a:t>
            </a:r>
            <a:r>
              <a:rPr kumimoji="0" lang="nb-NO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65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).​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Pleie, omsorg, helse- og sosialtjenester skårer også lavt (rundt </a:t>
            </a:r>
            <a:r>
              <a:rPr kumimoji="0" lang="nb-NO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65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de også).​</a:t>
            </a:r>
          </a:p>
        </p:txBody>
      </p:sp>
    </p:spTree>
    <p:extLst>
      <p:ext uri="{BB962C8B-B14F-4D97-AF65-F5344CB8AC3E}">
        <p14:creationId xmlns:p14="http://schemas.microsoft.com/office/powerpoint/2010/main" val="381191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4F4FB92-851F-493F-976E-4607335E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2" y="-74593"/>
            <a:ext cx="11431016" cy="1284971"/>
          </a:xfrm>
        </p:spPr>
        <p:txBody>
          <a:bodyPr anchor="ctr"/>
          <a:lstStyle/>
          <a:p>
            <a:pPr algn="ctr"/>
            <a: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I hvilken grad jobber du med virksomhetens kjernevirksomhet(er)?</a:t>
            </a:r>
            <a:r>
              <a:rPr lang="nb-NO" dirty="0"/>
              <a:t>					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F51097-25F8-4D62-8619-8AC05A780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50945"/>
              </p:ext>
            </p:extLst>
          </p:nvPr>
        </p:nvGraphicFramePr>
        <p:xfrm>
          <a:off x="758979" y="886830"/>
          <a:ext cx="7161376" cy="501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E77F23F6-B95E-4E3E-BEF7-E33834029003}"/>
              </a:ext>
            </a:extLst>
          </p:cNvPr>
          <p:cNvSpPr txBox="1"/>
          <p:nvPr/>
        </p:nvSpPr>
        <p:spPr>
          <a:xfrm>
            <a:off x="5417298" y="88683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C0859E6-BDD4-4D67-B1AF-E1DE0C8D6F23}"/>
              </a:ext>
            </a:extLst>
          </p:cNvPr>
          <p:cNvSpPr txBox="1"/>
          <p:nvPr/>
        </p:nvSpPr>
        <p:spPr>
          <a:xfrm>
            <a:off x="3982099" y="1225384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rgbClr val="333333"/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62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72B421-EDB5-4153-96C2-3F22FBC8444B}"/>
              </a:ext>
            </a:extLst>
          </p:cNvPr>
          <p:cNvSpPr txBox="1"/>
          <p:nvPr/>
        </p:nvSpPr>
        <p:spPr>
          <a:xfrm>
            <a:off x="4701438" y="2171801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65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A98B34-2927-40FD-8667-E2AFD5A9F56C}"/>
              </a:ext>
            </a:extLst>
          </p:cNvPr>
          <p:cNvSpPr txBox="1"/>
          <p:nvPr/>
        </p:nvSpPr>
        <p:spPr>
          <a:xfrm>
            <a:off x="2739451" y="3563148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71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5CDFFED-F814-42C0-8724-B7A2F0A0577B}"/>
              </a:ext>
            </a:extLst>
          </p:cNvPr>
          <p:cNvSpPr txBox="1"/>
          <p:nvPr/>
        </p:nvSpPr>
        <p:spPr>
          <a:xfrm>
            <a:off x="3362131" y="1683587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rgbClr val="333333"/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66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16B297B-805A-4A7E-B3FE-C0D537A7E3F0}"/>
              </a:ext>
            </a:extLst>
          </p:cNvPr>
          <p:cNvSpPr txBox="1"/>
          <p:nvPr/>
        </p:nvSpPr>
        <p:spPr>
          <a:xfrm>
            <a:off x="10825162" y="5685469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478DFCD-BE35-25AC-1E60-1B885614DC9E}"/>
              </a:ext>
            </a:extLst>
          </p:cNvPr>
          <p:cNvSpPr txBox="1"/>
          <p:nvPr/>
        </p:nvSpPr>
        <p:spPr>
          <a:xfrm>
            <a:off x="7205219" y="1763993"/>
            <a:ext cx="38514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0" i="1" dirty="0"/>
              <a:t>Dess viktigere jobb noen har i virksomheten, dess høyere er tilhørigheten.</a:t>
            </a:r>
          </a:p>
          <a:p>
            <a:pPr algn="ctr"/>
            <a:endParaRPr lang="nb-NO" sz="2400" b="0" i="1" dirty="0"/>
          </a:p>
          <a:p>
            <a:pPr algn="ctr"/>
            <a:r>
              <a:rPr lang="nb-NO" sz="2400" b="0" i="1" dirty="0"/>
              <a:t>Har mest sannsynlig å gjøre med at de føler seg mer verdsatt.</a:t>
            </a:r>
          </a:p>
          <a:p>
            <a:pPr algn="ctr"/>
            <a:endParaRPr lang="nb-NO" sz="2400" b="0" i="1" dirty="0"/>
          </a:p>
          <a:p>
            <a:pPr algn="ctr"/>
            <a:endParaRPr lang="nb-NO" sz="2400" b="0" i="1" dirty="0"/>
          </a:p>
        </p:txBody>
      </p:sp>
    </p:spTree>
    <p:extLst>
      <p:ext uri="{BB962C8B-B14F-4D97-AF65-F5344CB8AC3E}">
        <p14:creationId xmlns:p14="http://schemas.microsoft.com/office/powerpoint/2010/main" val="5231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407BBAD-6C63-4F55-86F8-B1D70312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0"/>
            <a:ext cx="11431016" cy="1284971"/>
          </a:xfrm>
        </p:spPr>
        <p:txBody>
          <a:bodyPr anchor="ctr"/>
          <a:lstStyle/>
          <a:p>
            <a:pPr algn="ctr"/>
            <a:br>
              <a:rPr lang="nb-NO" sz="36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Hvordan vil du sammenligne din virksomhet med konkurrenter eller sammenlignbare virksomheter? Min virksomhet ..	</a:t>
            </a:r>
            <a:b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</a:br>
            <a:br>
              <a:rPr lang="nb-NO" sz="2400" b="0" i="0" u="none" strike="noStrike" baseline="0" dirty="0">
                <a:latin typeface="Times New Roman" panose="02020603050405020304" pitchFamily="18" charset="0"/>
              </a:rPr>
            </a:b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BF2774-A69A-4E67-8DC6-205169AAF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573336"/>
              </p:ext>
            </p:extLst>
          </p:nvPr>
        </p:nvGraphicFramePr>
        <p:xfrm>
          <a:off x="3135197" y="1099005"/>
          <a:ext cx="8948871" cy="474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60AD782-DF60-492D-83B1-F94401FE216D}"/>
              </a:ext>
            </a:extLst>
          </p:cNvPr>
          <p:cNvSpPr txBox="1"/>
          <p:nvPr/>
        </p:nvSpPr>
        <p:spPr>
          <a:xfrm>
            <a:off x="9324639" y="16345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%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538A9E5-4AB9-49DA-8A80-EBAD65EBC512}"/>
              </a:ext>
            </a:extLst>
          </p:cNvPr>
          <p:cNvSpPr txBox="1"/>
          <p:nvPr/>
        </p:nvSpPr>
        <p:spPr>
          <a:xfrm>
            <a:off x="7936281" y="2639072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rgbClr val="333333"/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66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4428BC-46A4-4EB5-9295-FB1CB5048193}"/>
              </a:ext>
            </a:extLst>
          </p:cNvPr>
          <p:cNvSpPr txBox="1"/>
          <p:nvPr/>
        </p:nvSpPr>
        <p:spPr>
          <a:xfrm>
            <a:off x="7215815" y="1577023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rgbClr val="333333"/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53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351B74C-04EC-41A8-99C1-3A79803F9A4F}"/>
              </a:ext>
            </a:extLst>
          </p:cNvPr>
          <p:cNvSpPr txBox="1"/>
          <p:nvPr/>
        </p:nvSpPr>
        <p:spPr>
          <a:xfrm>
            <a:off x="6532151" y="4338118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73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E6432E0-E871-4ECE-9C74-5F218B780E05}"/>
              </a:ext>
            </a:extLst>
          </p:cNvPr>
          <p:cNvSpPr txBox="1"/>
          <p:nvPr/>
        </p:nvSpPr>
        <p:spPr>
          <a:xfrm>
            <a:off x="5742406" y="2908377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75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5F0B297-BFB9-4C1B-B957-D434E2E07ED0}"/>
              </a:ext>
            </a:extLst>
          </p:cNvPr>
          <p:cNvSpPr txBox="1"/>
          <p:nvPr/>
        </p:nvSpPr>
        <p:spPr>
          <a:xfrm>
            <a:off x="6161403" y="1973099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Tilhørighetsindeks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66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8D0D158-CC94-4095-A984-7FEB9E270E08}"/>
              </a:ext>
            </a:extLst>
          </p:cNvPr>
          <p:cNvSpPr txBox="1"/>
          <p:nvPr/>
        </p:nvSpPr>
        <p:spPr>
          <a:xfrm>
            <a:off x="11345281" y="5543551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D34CD5-E25F-BF52-0A13-8C6A36115927}"/>
              </a:ext>
            </a:extLst>
          </p:cNvPr>
          <p:cNvSpPr txBox="1"/>
          <p:nvPr/>
        </p:nvSpPr>
        <p:spPr>
          <a:xfrm>
            <a:off x="254947" y="1803822"/>
            <a:ext cx="45787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0" i="1" dirty="0"/>
              <a:t>Det er ingen tvil om at virksomhetens prestasjoner øker graden av tilhørighet.</a:t>
            </a:r>
          </a:p>
          <a:p>
            <a:endParaRPr lang="nb-NO" sz="2000" b="0" i="1" dirty="0"/>
          </a:p>
          <a:p>
            <a:r>
              <a:rPr lang="nb-NO" sz="2000" b="0" i="1" dirty="0"/>
              <a:t>Det betyr at det er betydelig lettere å beholde medarbeidere i virksomheter som går godt. </a:t>
            </a:r>
          </a:p>
          <a:p>
            <a:endParaRPr lang="nb-NO" sz="2000" b="0" i="1" dirty="0"/>
          </a:p>
          <a:p>
            <a:endParaRPr lang="nb-NO" sz="2000" b="0" i="1" dirty="0"/>
          </a:p>
          <a:p>
            <a:endParaRPr lang="nb-NO" sz="2000" b="0" i="1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59A6BC7-3D77-7DC2-D84A-77BD9C3643A0}"/>
              </a:ext>
            </a:extLst>
          </p:cNvPr>
          <p:cNvSpPr txBox="1"/>
          <p:nvPr/>
        </p:nvSpPr>
        <p:spPr>
          <a:xfrm>
            <a:off x="4848001" y="399956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49,4%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F10B9FC6-6AAC-DB99-6820-2D606C70B002}"/>
              </a:ext>
            </a:extLst>
          </p:cNvPr>
          <p:cNvCxnSpPr/>
          <p:nvPr/>
        </p:nvCxnSpPr>
        <p:spPr>
          <a:xfrm flipH="1">
            <a:off x="5283376" y="3078760"/>
            <a:ext cx="253358" cy="920804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4B767E89-E7D6-B4EC-A3CA-C5BA0A125A81}"/>
              </a:ext>
            </a:extLst>
          </p:cNvPr>
          <p:cNvCxnSpPr/>
          <p:nvPr/>
        </p:nvCxnSpPr>
        <p:spPr>
          <a:xfrm flipH="1" flipV="1">
            <a:off x="5370859" y="4338118"/>
            <a:ext cx="1061391" cy="635803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2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E2C304-B748-484D-9B02-BC4015D5E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61004"/>
              </p:ext>
            </p:extLst>
          </p:nvPr>
        </p:nvGraphicFramePr>
        <p:xfrm>
          <a:off x="861059" y="1150620"/>
          <a:ext cx="10762529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EE2D37D6-A6A6-4DFF-85D4-10164916B124}"/>
              </a:ext>
            </a:extLst>
          </p:cNvPr>
          <p:cNvSpPr txBox="1"/>
          <p:nvPr/>
        </p:nvSpPr>
        <p:spPr>
          <a:xfrm rot="16200000">
            <a:off x="-446016" y="2095372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B18D490-6CA8-4103-B4B8-648B08537607}"/>
              </a:ext>
            </a:extLst>
          </p:cNvPr>
          <p:cNvSpPr txBox="1"/>
          <p:nvPr/>
        </p:nvSpPr>
        <p:spPr>
          <a:xfrm>
            <a:off x="4163636" y="120688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333333"/>
                </a:solidFill>
                <a:latin typeface="+mn-lt"/>
              </a:rPr>
              <a:t>Tilhørighet ift alder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A3D448F-7450-A3B1-A26F-E0133FDCCE18}"/>
              </a:ext>
            </a:extLst>
          </p:cNvPr>
          <p:cNvSpPr txBox="1"/>
          <p:nvPr/>
        </p:nvSpPr>
        <p:spPr>
          <a:xfrm>
            <a:off x="1759169" y="697209"/>
            <a:ext cx="9663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i="1" dirty="0">
                <a:solidFill>
                  <a:srgbClr val="333333"/>
                </a:solidFill>
                <a:latin typeface="+mn-lt"/>
              </a:rPr>
              <a:t>Tilhørigheten øker med alderen, og vi finner det samme mønsteret stor sett i alle bransjer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296DA85-CD09-0944-FE89-0CB7BA37A3BD}"/>
              </a:ext>
            </a:extLst>
          </p:cNvPr>
          <p:cNvSpPr txBox="1"/>
          <p:nvPr/>
        </p:nvSpPr>
        <p:spPr>
          <a:xfrm>
            <a:off x="3302255" y="1150619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0" i="1" dirty="0">
                <a:solidFill>
                  <a:srgbClr val="333333"/>
                </a:solidFill>
                <a:latin typeface="+mn-lt"/>
              </a:rPr>
              <a:t>I snitt øker indeksen 1 poeng for hvert 5. år</a:t>
            </a:r>
          </a:p>
        </p:txBody>
      </p:sp>
    </p:spTree>
    <p:extLst>
      <p:ext uri="{BB962C8B-B14F-4D97-AF65-F5344CB8AC3E}">
        <p14:creationId xmlns:p14="http://schemas.microsoft.com/office/powerpoint/2010/main" val="116473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F5B393B-A1EA-41E1-80FE-6B4048AF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0"/>
            <a:ext cx="11431016" cy="1284971"/>
          </a:xfrm>
        </p:spPr>
        <p:txBody>
          <a:bodyPr/>
          <a:lstStyle/>
          <a:p>
            <a:pPr algn="ctr"/>
            <a:r>
              <a:rPr lang="nb-NO" sz="2800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Tilhørighet og hvor lenge man har jobbet i virksomheten henger også tett sammen ​	</a:t>
            </a:r>
            <a:br>
              <a:rPr lang="nb-NO" sz="2800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br>
              <a:rPr lang="nb-NO" sz="2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</a:br>
            <a:br>
              <a:rPr lang="nb-NO" sz="2800" b="0" i="0" u="none" strike="noStrike" baseline="0" dirty="0">
                <a:latin typeface="Times New Roman" panose="02020603050405020304" pitchFamily="18" charset="0"/>
              </a:rPr>
            </a:br>
            <a:endParaRPr lang="nb-NO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495DE9-4649-4C3A-8C3B-1C746F8AE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06608"/>
              </p:ext>
            </p:extLst>
          </p:nvPr>
        </p:nvGraphicFramePr>
        <p:xfrm>
          <a:off x="623843" y="1333144"/>
          <a:ext cx="10793338" cy="42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883BA01-E6BE-4FB6-86CF-832BB1A01690}"/>
              </a:ext>
            </a:extLst>
          </p:cNvPr>
          <p:cNvSpPr txBox="1"/>
          <p:nvPr/>
        </p:nvSpPr>
        <p:spPr>
          <a:xfrm rot="16200000">
            <a:off x="-446016" y="2095372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4B8C87D-C46A-4608-82C7-1B28C0524D87}"/>
              </a:ext>
            </a:extLst>
          </p:cNvPr>
          <p:cNvSpPr txBox="1"/>
          <p:nvPr/>
        </p:nvSpPr>
        <p:spPr>
          <a:xfrm>
            <a:off x="10825162" y="5626477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481C049-8CE1-288C-7DAE-6E69D13AA457}"/>
              </a:ext>
            </a:extLst>
          </p:cNvPr>
          <p:cNvSpPr txBox="1"/>
          <p:nvPr/>
        </p:nvSpPr>
        <p:spPr>
          <a:xfrm>
            <a:off x="2181909" y="1129745"/>
            <a:ext cx="855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0" i="1" dirty="0">
                <a:solidFill>
                  <a:srgbClr val="333333"/>
                </a:solidFill>
                <a:latin typeface="+mn-lt"/>
              </a:rPr>
              <a:t>I snitt øker indeksen 1 poeng for hvert 3. år man  har jobbet der</a:t>
            </a:r>
          </a:p>
        </p:txBody>
      </p:sp>
    </p:spTree>
    <p:extLst>
      <p:ext uri="{BB962C8B-B14F-4D97-AF65-F5344CB8AC3E}">
        <p14:creationId xmlns:p14="http://schemas.microsoft.com/office/powerpoint/2010/main" val="58425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E2C304-B748-484D-9B02-BC4015D5E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06426"/>
              </p:ext>
            </p:extLst>
          </p:nvPr>
        </p:nvGraphicFramePr>
        <p:xfrm>
          <a:off x="658026" y="939567"/>
          <a:ext cx="10776167" cy="463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DEA9B0F-418D-45FF-922C-DA6E3B96FB5E}"/>
              </a:ext>
            </a:extLst>
          </p:cNvPr>
          <p:cNvSpPr txBox="1"/>
          <p:nvPr/>
        </p:nvSpPr>
        <p:spPr>
          <a:xfrm>
            <a:off x="1031845" y="128891"/>
            <a:ext cx="994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10205"/>
                </a:solidFill>
                <a:latin typeface="Arial" panose="020B0604020202020204" pitchFamily="34" charset="0"/>
              </a:rPr>
              <a:t>Tilhørigheten øker opp til et visst nivå på lønnen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E7748B5-B20A-4DC2-B8DB-5BCB3CB1EC9A}"/>
              </a:ext>
            </a:extLst>
          </p:cNvPr>
          <p:cNvSpPr txBox="1"/>
          <p:nvPr/>
        </p:nvSpPr>
        <p:spPr>
          <a:xfrm rot="16200000">
            <a:off x="-428923" y="1787724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E372B0A-B8F7-2D76-7B2A-EA4D0261223A}"/>
              </a:ext>
            </a:extLst>
          </p:cNvPr>
          <p:cNvSpPr txBox="1"/>
          <p:nvPr/>
        </p:nvSpPr>
        <p:spPr>
          <a:xfrm>
            <a:off x="2915581" y="595784"/>
            <a:ext cx="6631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0" i="1" dirty="0">
                <a:solidFill>
                  <a:srgbClr val="333333"/>
                </a:solidFill>
                <a:latin typeface="+mn-lt"/>
              </a:rPr>
              <a:t>Litt sterke sammenheng for kvinner enn for menn</a:t>
            </a:r>
          </a:p>
        </p:txBody>
      </p:sp>
    </p:spTree>
    <p:extLst>
      <p:ext uri="{BB962C8B-B14F-4D97-AF65-F5344CB8AC3E}">
        <p14:creationId xmlns:p14="http://schemas.microsoft.com/office/powerpoint/2010/main" val="33976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A5FBEC-3904-469A-A643-46E17C79E04A}"/>
              </a:ext>
            </a:extLst>
          </p:cNvPr>
          <p:cNvSpPr/>
          <p:nvPr/>
        </p:nvSpPr>
        <p:spPr>
          <a:xfrm>
            <a:off x="8012389" y="1195387"/>
            <a:ext cx="2994565" cy="4328763"/>
          </a:xfrm>
          <a:prstGeom prst="rect">
            <a:avLst/>
          </a:prstGeom>
          <a:solidFill>
            <a:schemeClr val="bg2">
              <a:lumMod val="20000"/>
              <a:lumOff val="80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 err="1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86FF00-1542-4FE4-B43A-AB1D51642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05897"/>
              </p:ext>
            </p:extLst>
          </p:nvPr>
        </p:nvGraphicFramePr>
        <p:xfrm>
          <a:off x="-1" y="1195387"/>
          <a:ext cx="12014617" cy="475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1">
            <a:extLst>
              <a:ext uri="{FF2B5EF4-FFF2-40B4-BE49-F238E27FC236}">
                <a16:creationId xmlns:a16="http://schemas.microsoft.com/office/drawing/2014/main" id="{ED672EEC-89AD-482A-A0A3-F8ED463894A6}"/>
              </a:ext>
            </a:extLst>
          </p:cNvPr>
          <p:cNvSpPr txBox="1"/>
          <p:nvPr/>
        </p:nvSpPr>
        <p:spPr>
          <a:xfrm>
            <a:off x="11331392" y="3934645"/>
            <a:ext cx="1304925" cy="323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kern="0" dirty="0">
                <a:solidFill>
                  <a:sysClr val="windowText" lastClr="000000"/>
                </a:solidFill>
                <a:latin typeface="Calibri" panose="020F0502020204030204"/>
              </a:rPr>
              <a:t>Ledelse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DD42477A-5988-4C06-88A4-59B6D671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-129858"/>
            <a:ext cx="11297264" cy="1284971"/>
          </a:xfrm>
        </p:spPr>
        <p:txBody>
          <a:bodyPr/>
          <a:lstStyle/>
          <a:p>
            <a:pPr algn="ctr"/>
            <a:r>
              <a:rPr lang="nb-NO" dirty="0"/>
              <a:t>Utviklingen over tid</a:t>
            </a:r>
            <a:br>
              <a:rPr lang="nb-NO" dirty="0"/>
            </a:br>
            <a:r>
              <a:rPr lang="nb-NO" sz="3600" b="1" dirty="0"/>
              <a:t>Kjerneindeksene: På vei ned</a:t>
            </a:r>
            <a:endParaRPr lang="nb-NO" b="1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79C04B-571E-44E0-8CD8-C2EBC8F087DE}"/>
              </a:ext>
            </a:extLst>
          </p:cNvPr>
          <p:cNvSpPr txBox="1"/>
          <p:nvPr/>
        </p:nvSpPr>
        <p:spPr>
          <a:xfrm>
            <a:off x="8848931" y="1148126"/>
            <a:ext cx="14093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0" i="1" dirty="0">
                <a:solidFill>
                  <a:srgbClr val="333333"/>
                </a:solidFill>
                <a:latin typeface="+mn-lt"/>
              </a:rPr>
              <a:t>Koronapandemien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59D74F2-A339-4544-91B1-C50D3A63C12A}"/>
              </a:ext>
            </a:extLst>
          </p:cNvPr>
          <p:cNvSpPr txBox="1"/>
          <p:nvPr/>
        </p:nvSpPr>
        <p:spPr>
          <a:xfrm>
            <a:off x="1397078" y="1452589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Terror i Paris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C36B93-EC5E-435E-88B8-A9F30B6B7085}"/>
              </a:ext>
            </a:extLst>
          </p:cNvPr>
          <p:cNvSpPr txBox="1"/>
          <p:nvPr/>
        </p:nvSpPr>
        <p:spPr>
          <a:xfrm>
            <a:off x="3092832" y="1419275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Terror i Berlin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A2B1B2-A69F-456A-B75C-5677C6813AE4}"/>
              </a:ext>
            </a:extLst>
          </p:cNvPr>
          <p:cNvSpPr txBox="1"/>
          <p:nvPr/>
        </p:nvSpPr>
        <p:spPr>
          <a:xfrm>
            <a:off x="2257278" y="1548678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Paris-avtalen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8A28F8-F45B-4766-8601-8F6101039763}"/>
              </a:ext>
            </a:extLst>
          </p:cNvPr>
          <p:cNvSpPr txBox="1"/>
          <p:nvPr/>
        </p:nvSpPr>
        <p:spPr>
          <a:xfrm>
            <a:off x="3770214" y="1548678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Donald Trump </a:t>
            </a:r>
          </a:p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president i USA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042CEC2-E57C-40C7-988F-CACC4C502CD1}"/>
              </a:ext>
            </a:extLst>
          </p:cNvPr>
          <p:cNvSpPr txBox="1"/>
          <p:nvPr/>
        </p:nvSpPr>
        <p:spPr>
          <a:xfrm>
            <a:off x="4726720" y="1421405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b="0" i="1" dirty="0" err="1">
                <a:solidFill>
                  <a:srgbClr val="333333"/>
                </a:solidFill>
                <a:latin typeface="+mn-lt"/>
              </a:rPr>
              <a:t>Brexit</a:t>
            </a:r>
            <a:endParaRPr lang="nb-NO" sz="800" b="0" i="1" dirty="0">
              <a:solidFill>
                <a:srgbClr val="333333"/>
              </a:solidFill>
              <a:latin typeface="+mn-lt"/>
            </a:endParaRPr>
          </a:p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påbegynt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46781C3-DD15-4113-89EA-EC3E6B902A1D}"/>
              </a:ext>
            </a:extLst>
          </p:cNvPr>
          <p:cNvSpPr txBox="1"/>
          <p:nvPr/>
        </p:nvSpPr>
        <p:spPr>
          <a:xfrm>
            <a:off x="6534034" y="1419275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Gule vester aksjon i </a:t>
            </a:r>
          </a:p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Frankrike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6EEF71-6ADB-4B9C-A806-6B8BE1BC949C}"/>
              </a:ext>
            </a:extLst>
          </p:cNvPr>
          <p:cNvSpPr txBox="1"/>
          <p:nvPr/>
        </p:nvSpPr>
        <p:spPr>
          <a:xfrm>
            <a:off x="7369172" y="16564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Boris Johnsen</a:t>
            </a:r>
          </a:p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statsminister i </a:t>
            </a:r>
          </a:p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Storbritannia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95668B-F0E3-438C-9C6E-4C4E34EDE415}"/>
              </a:ext>
            </a:extLst>
          </p:cNvPr>
          <p:cNvSpPr txBox="1"/>
          <p:nvPr/>
        </p:nvSpPr>
        <p:spPr>
          <a:xfrm>
            <a:off x="8128030" y="1339621"/>
            <a:ext cx="12490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1" dirty="0">
                <a:solidFill>
                  <a:srgbClr val="333333"/>
                </a:solidFill>
                <a:latin typeface="+mn-lt"/>
              </a:rPr>
              <a:t>FRP ut av regjerning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6952356-07D2-48F9-931E-31C59BEC9CBA}"/>
              </a:ext>
            </a:extLst>
          </p:cNvPr>
          <p:cNvSpPr txBox="1"/>
          <p:nvPr/>
        </p:nvSpPr>
        <p:spPr>
          <a:xfrm>
            <a:off x="8810490" y="1462867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Joe </a:t>
            </a:r>
            <a:r>
              <a:rPr lang="nb-NO" sz="800" b="0" i="1" dirty="0" err="1">
                <a:solidFill>
                  <a:srgbClr val="333333"/>
                </a:solidFill>
                <a:latin typeface="+mn-lt"/>
              </a:rPr>
              <a:t>Biden</a:t>
            </a:r>
            <a:endParaRPr lang="nb-NO" sz="800" b="0" i="1" dirty="0">
              <a:solidFill>
                <a:srgbClr val="333333"/>
              </a:solidFill>
              <a:latin typeface="+mn-lt"/>
            </a:endParaRPr>
          </a:p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president i USA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95ACC71-2955-4194-B2E8-52F455043B46}"/>
              </a:ext>
            </a:extLst>
          </p:cNvPr>
          <p:cNvSpPr txBox="1"/>
          <p:nvPr/>
        </p:nvSpPr>
        <p:spPr>
          <a:xfrm>
            <a:off x="8707989" y="1725053"/>
            <a:ext cx="83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Stormingen av Capitol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3AAB635-1E7B-483F-BBC2-237ADEB8311D}"/>
              </a:ext>
            </a:extLst>
          </p:cNvPr>
          <p:cNvSpPr txBox="1"/>
          <p:nvPr/>
        </p:nvSpPr>
        <p:spPr>
          <a:xfrm>
            <a:off x="9399100" y="1704262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b="0" i="1" dirty="0" err="1">
                <a:solidFill>
                  <a:srgbClr val="333333"/>
                </a:solidFill>
                <a:latin typeface="+mn-lt"/>
              </a:rPr>
              <a:t>Brexit</a:t>
            </a:r>
            <a:endParaRPr lang="nb-NO" sz="800" b="0" i="1" dirty="0">
              <a:solidFill>
                <a:srgbClr val="333333"/>
              </a:solidFill>
              <a:latin typeface="+mn-lt"/>
            </a:endParaRPr>
          </a:p>
          <a:p>
            <a:pPr algn="ct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¨undertegnet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D1FB29F-D7D8-4120-81A7-D4FE7F6B96CF}"/>
              </a:ext>
            </a:extLst>
          </p:cNvPr>
          <p:cNvSpPr txBox="1"/>
          <p:nvPr/>
        </p:nvSpPr>
        <p:spPr>
          <a:xfrm>
            <a:off x="10656534" y="5821121"/>
            <a:ext cx="44755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" b="0" dirty="0">
                <a:solidFill>
                  <a:srgbClr val="333333"/>
                </a:solidFill>
                <a:latin typeface="+mn-lt"/>
              </a:rPr>
              <a:t>uke 21-22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58CB130-5E7E-4D6C-8F73-0D5F9F0C6138}"/>
              </a:ext>
            </a:extLst>
          </p:cNvPr>
          <p:cNvSpPr txBox="1"/>
          <p:nvPr/>
        </p:nvSpPr>
        <p:spPr>
          <a:xfrm>
            <a:off x="9172575" y="621551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E7EAAA-EF65-4043-89D6-5ECC737CD7B1}" type="slidenum">
              <a:rPr lang="nb-NO" sz="1600" b="0" smtClean="0">
                <a:solidFill>
                  <a:srgbClr val="333333"/>
                </a:solidFill>
                <a:latin typeface="+mn-lt"/>
              </a:rPr>
              <a:t>2</a:t>
            </a:fld>
            <a:endParaRPr lang="nb-NO" sz="16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3F8F56E-EDA7-4F5D-B4AE-29AF28E55FD0}"/>
              </a:ext>
            </a:extLst>
          </p:cNvPr>
          <p:cNvSpPr txBox="1"/>
          <p:nvPr/>
        </p:nvSpPr>
        <p:spPr>
          <a:xfrm>
            <a:off x="10979677" y="1555065"/>
            <a:ext cx="74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Krigen i Ukraina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70FDBCF-3DC4-0105-10CE-0B3EE59C5489}"/>
              </a:ext>
            </a:extLst>
          </p:cNvPr>
          <p:cNvSpPr txBox="1"/>
          <p:nvPr/>
        </p:nvSpPr>
        <p:spPr>
          <a:xfrm>
            <a:off x="11333695" y="2118065"/>
            <a:ext cx="748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b="0" i="1" dirty="0">
                <a:solidFill>
                  <a:srgbClr val="333333"/>
                </a:solidFill>
                <a:latin typeface="+mn-lt"/>
              </a:rPr>
              <a:t>Strømkrise</a:t>
            </a:r>
          </a:p>
        </p:txBody>
      </p:sp>
    </p:spTree>
    <p:extLst>
      <p:ext uri="{BB962C8B-B14F-4D97-AF65-F5344CB8AC3E}">
        <p14:creationId xmlns:p14="http://schemas.microsoft.com/office/powerpoint/2010/main" val="192568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9A5632D-2BC1-06EA-2620-C95A560F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Hva annet er tilhørigheten avhengig av?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9126DF4-D99E-92FC-86D5-E82CF495B6FD}"/>
              </a:ext>
            </a:extLst>
          </p:cNvPr>
          <p:cNvSpPr/>
          <p:nvPr/>
        </p:nvSpPr>
        <p:spPr>
          <a:xfrm>
            <a:off x="3122104" y="3243800"/>
            <a:ext cx="2466363" cy="1284971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600" dirty="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Lønn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71E84F-0E90-1654-E15E-024108BE6B4D}"/>
              </a:ext>
            </a:extLst>
          </p:cNvPr>
          <p:cNvSpPr/>
          <p:nvPr/>
        </p:nvSpPr>
        <p:spPr>
          <a:xfrm>
            <a:off x="3122104" y="1830198"/>
            <a:ext cx="2466363" cy="1284971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 lenge man har  jobbet der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2C71100-08DE-CCFB-8CFF-392E3D1BBDC9}"/>
              </a:ext>
            </a:extLst>
          </p:cNvPr>
          <p:cNvSpPr/>
          <p:nvPr/>
        </p:nvSpPr>
        <p:spPr>
          <a:xfrm>
            <a:off x="6856603" y="2472683"/>
            <a:ext cx="2466363" cy="1284971"/>
          </a:xfrm>
          <a:prstGeom prst="ellipse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Tilhørighet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D600542-ECDD-0B84-1B9B-395EEBDF7AE7}"/>
              </a:ext>
            </a:extLst>
          </p:cNvPr>
          <p:cNvCxnSpPr>
            <a:stCxn id="5" idx="6"/>
          </p:cNvCxnSpPr>
          <p:nvPr/>
        </p:nvCxnSpPr>
        <p:spPr>
          <a:xfrm>
            <a:off x="5588467" y="2472684"/>
            <a:ext cx="1268136" cy="438296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3965B0F-DD49-52FC-9542-8EF19546BAA1}"/>
              </a:ext>
            </a:extLst>
          </p:cNvPr>
          <p:cNvCxnSpPr>
            <a:stCxn id="4" idx="6"/>
          </p:cNvCxnSpPr>
          <p:nvPr/>
        </p:nvCxnSpPr>
        <p:spPr>
          <a:xfrm flipV="1">
            <a:off x="5588467" y="3338818"/>
            <a:ext cx="1268136" cy="547468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8EECE89-D870-D3D1-A46C-F9D7330D4EF6}"/>
              </a:ext>
            </a:extLst>
          </p:cNvPr>
          <p:cNvSpPr txBox="1"/>
          <p:nvPr/>
        </p:nvSpPr>
        <p:spPr>
          <a:xfrm>
            <a:off x="6083841" y="2303407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.32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3997ECE-D87B-F1FA-028D-D44F34C47A62}"/>
              </a:ext>
            </a:extLst>
          </p:cNvPr>
          <p:cNvSpPr txBox="1"/>
          <p:nvPr/>
        </p:nvSpPr>
        <p:spPr>
          <a:xfrm>
            <a:off x="6042107" y="3169541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.009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6A35969-695C-00E0-5D99-3BD653C5B7A8}"/>
              </a:ext>
            </a:extLst>
          </p:cNvPr>
          <p:cNvSpPr txBox="1"/>
          <p:nvPr/>
        </p:nvSpPr>
        <p:spPr>
          <a:xfrm>
            <a:off x="1708049" y="293870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58 poeng +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188E98E-9194-FA8A-6DB9-FBCEC5C603D7}"/>
              </a:ext>
            </a:extLst>
          </p:cNvPr>
          <p:cNvSpPr txBox="1"/>
          <p:nvPr/>
        </p:nvSpPr>
        <p:spPr>
          <a:xfrm>
            <a:off x="2275984" y="4956609"/>
            <a:ext cx="763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i="1" dirty="0">
                <a:solidFill>
                  <a:srgbClr val="333333"/>
                </a:solidFill>
                <a:latin typeface="+mn-lt"/>
              </a:rPr>
              <a:t>Kvinner har i gjennomsnitt en tilhørighet som ligger 2 poeng over menn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758FD2E-0FCE-E49C-95F8-B645DAD9A227}"/>
              </a:ext>
            </a:extLst>
          </p:cNvPr>
          <p:cNvSpPr txBox="1"/>
          <p:nvPr/>
        </p:nvSpPr>
        <p:spPr>
          <a:xfrm>
            <a:off x="6157520" y="3969253"/>
            <a:ext cx="4370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0" i="1" dirty="0">
                <a:solidFill>
                  <a:srgbClr val="333333"/>
                </a:solidFill>
                <a:latin typeface="+mn-lt"/>
              </a:rPr>
              <a:t>Man øker tilhørigheten med 1,1 poeng for hver kr. 100 000 man går opp i lønn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98DFF94-6B89-E0EE-DDB6-BDD4AF9E91AF}"/>
              </a:ext>
            </a:extLst>
          </p:cNvPr>
          <p:cNvSpPr txBox="1"/>
          <p:nvPr/>
        </p:nvSpPr>
        <p:spPr>
          <a:xfrm>
            <a:off x="6091259" y="1879048"/>
            <a:ext cx="4370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0" i="1" dirty="0">
                <a:solidFill>
                  <a:srgbClr val="333333"/>
                </a:solidFill>
                <a:latin typeface="+mn-lt"/>
              </a:rPr>
              <a:t>Tilhørigheten går opp 1 poeng for hvert 3. år man har jobbet i virksomheten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05A0944-3504-193D-1449-D7B02394CCE0}"/>
              </a:ext>
            </a:extLst>
          </p:cNvPr>
          <p:cNvSpPr txBox="1"/>
          <p:nvPr/>
        </p:nvSpPr>
        <p:spPr>
          <a:xfrm>
            <a:off x="2819677" y="828828"/>
            <a:ext cx="614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Hvor lenge man har jobbet der trumfer lønn</a:t>
            </a:r>
          </a:p>
        </p:txBody>
      </p:sp>
    </p:spTree>
    <p:extLst>
      <p:ext uri="{BB962C8B-B14F-4D97-AF65-F5344CB8AC3E}">
        <p14:creationId xmlns:p14="http://schemas.microsoft.com/office/powerpoint/2010/main" val="300803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E2C304-B748-484D-9B02-BC4015D5E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25547"/>
              </p:ext>
            </p:extLst>
          </p:nvPr>
        </p:nvGraphicFramePr>
        <p:xfrm>
          <a:off x="730045" y="1039761"/>
          <a:ext cx="10581968" cy="480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D9E681AB-E7FE-421D-9E93-352C684D0E82}"/>
              </a:ext>
            </a:extLst>
          </p:cNvPr>
          <p:cNvSpPr txBox="1"/>
          <p:nvPr/>
        </p:nvSpPr>
        <p:spPr>
          <a:xfrm rot="16200000">
            <a:off x="-446016" y="2095372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E31CAAB-BB60-48F7-B639-FE37D204A108}"/>
              </a:ext>
            </a:extLst>
          </p:cNvPr>
          <p:cNvSpPr txBox="1"/>
          <p:nvPr/>
        </p:nvSpPr>
        <p:spPr>
          <a:xfrm>
            <a:off x="3870871" y="152467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333333"/>
                </a:solidFill>
                <a:latin typeface="+mn-lt"/>
              </a:rPr>
              <a:t>Tilhørighet ift utdanning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16CF732-1A2D-B769-AE10-087D0E9868FA}"/>
              </a:ext>
            </a:extLst>
          </p:cNvPr>
          <p:cNvSpPr txBox="1"/>
          <p:nvPr/>
        </p:nvSpPr>
        <p:spPr>
          <a:xfrm>
            <a:off x="1157417" y="657669"/>
            <a:ext cx="9321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0" i="1" dirty="0">
                <a:solidFill>
                  <a:srgbClr val="333333"/>
                </a:solidFill>
                <a:latin typeface="+mn-lt"/>
              </a:rPr>
              <a:t>Dess mer spesialisert utdanning man har – dess større er tilhørigheten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DCBA8B5-EADB-C321-5EC7-336F0926E594}"/>
              </a:ext>
            </a:extLst>
          </p:cNvPr>
          <p:cNvCxnSpPr/>
          <p:nvPr/>
        </p:nvCxnSpPr>
        <p:spPr>
          <a:xfrm flipH="1">
            <a:off x="5536734" y="1039761"/>
            <a:ext cx="1057013" cy="478646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95B9A17-C41F-C8F3-2699-76246C66C62C}"/>
              </a:ext>
            </a:extLst>
          </p:cNvPr>
          <p:cNvCxnSpPr/>
          <p:nvPr/>
        </p:nvCxnSpPr>
        <p:spPr>
          <a:xfrm>
            <a:off x="6610525" y="1039761"/>
            <a:ext cx="3405930" cy="1032320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8FA494F-B2BE-4812-ADE9-C41A5361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Hvor mange kollegaer er det i det teamet/avdelingen/arbeidsgruppen du normalt jobber i?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344880-B0AC-47D1-AE18-5DAEB4983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58917"/>
              </p:ext>
            </p:extLst>
          </p:nvPr>
        </p:nvGraphicFramePr>
        <p:xfrm>
          <a:off x="717847" y="1124125"/>
          <a:ext cx="10741513" cy="463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AD13943F-14C6-4A2E-AA8A-CEE7E29DF505}"/>
              </a:ext>
            </a:extLst>
          </p:cNvPr>
          <p:cNvSpPr txBox="1"/>
          <p:nvPr/>
        </p:nvSpPr>
        <p:spPr>
          <a:xfrm rot="16200000">
            <a:off x="-446016" y="1717869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CEF23A1-1E14-4B59-9568-EB45199DB5AD}"/>
              </a:ext>
            </a:extLst>
          </p:cNvPr>
          <p:cNvSpPr txBox="1"/>
          <p:nvPr/>
        </p:nvSpPr>
        <p:spPr>
          <a:xfrm>
            <a:off x="3190367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12%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2B1F72-33BA-44D7-8892-976F9AA0F1EA}"/>
              </a:ext>
            </a:extLst>
          </p:cNvPr>
          <p:cNvSpPr txBox="1"/>
          <p:nvPr/>
        </p:nvSpPr>
        <p:spPr>
          <a:xfrm>
            <a:off x="1701974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3%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058E8DB-F901-49AC-8C6F-B47D64079CAA}"/>
              </a:ext>
            </a:extLst>
          </p:cNvPr>
          <p:cNvSpPr txBox="1"/>
          <p:nvPr/>
        </p:nvSpPr>
        <p:spPr>
          <a:xfrm>
            <a:off x="4940831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17%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88A93AD-5BE3-48D8-8770-2F34C613AA62}"/>
              </a:ext>
            </a:extLst>
          </p:cNvPr>
          <p:cNvSpPr txBox="1"/>
          <p:nvPr/>
        </p:nvSpPr>
        <p:spPr>
          <a:xfrm>
            <a:off x="6590169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26%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56E43C5-EEC6-48EB-8233-41710EFDCEAD}"/>
              </a:ext>
            </a:extLst>
          </p:cNvPr>
          <p:cNvSpPr txBox="1"/>
          <p:nvPr/>
        </p:nvSpPr>
        <p:spPr>
          <a:xfrm>
            <a:off x="8316420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22%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1B11256-BCD2-4AA6-9BEB-D40CB65EA576}"/>
              </a:ext>
            </a:extLst>
          </p:cNvPr>
          <p:cNvSpPr txBox="1"/>
          <p:nvPr/>
        </p:nvSpPr>
        <p:spPr>
          <a:xfrm>
            <a:off x="9948666" y="507321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19%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400A2AE-E1BC-4A2C-87E2-B01A6131C3C2}"/>
              </a:ext>
            </a:extLst>
          </p:cNvPr>
          <p:cNvSpPr txBox="1"/>
          <p:nvPr/>
        </p:nvSpPr>
        <p:spPr>
          <a:xfrm>
            <a:off x="10894998" y="572129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D010B0A-7408-4E39-D8A1-21F2A8962145}"/>
              </a:ext>
            </a:extLst>
          </p:cNvPr>
          <p:cNvSpPr txBox="1"/>
          <p:nvPr/>
        </p:nvSpPr>
        <p:spPr>
          <a:xfrm>
            <a:off x="7958958" y="3538057"/>
            <a:ext cx="384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Dess flere kollegaer, dess større muligheter for å skape flere relasjoner.</a:t>
            </a:r>
          </a:p>
        </p:txBody>
      </p:sp>
    </p:spTree>
    <p:extLst>
      <p:ext uri="{BB962C8B-B14F-4D97-AF65-F5344CB8AC3E}">
        <p14:creationId xmlns:p14="http://schemas.microsoft.com/office/powerpoint/2010/main" val="153887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33FAA39-B2FD-45C5-9FF3-780AFFC9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I hvor stor grad jobbet du selv hjemmefra?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A3469-7B45-44EB-B011-8180E8CDE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74587"/>
              </p:ext>
            </p:extLst>
          </p:nvPr>
        </p:nvGraphicFramePr>
        <p:xfrm>
          <a:off x="637363" y="794759"/>
          <a:ext cx="10762728" cy="495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B030FD80-C14A-4542-BAD6-7A8B66662CDA}"/>
              </a:ext>
            </a:extLst>
          </p:cNvPr>
          <p:cNvSpPr txBox="1"/>
          <p:nvPr/>
        </p:nvSpPr>
        <p:spPr>
          <a:xfrm rot="16200000">
            <a:off x="-446016" y="1717869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28FD597-9F9E-4C14-9010-D03F18118574}"/>
              </a:ext>
            </a:extLst>
          </p:cNvPr>
          <p:cNvSpPr txBox="1"/>
          <p:nvPr/>
        </p:nvSpPr>
        <p:spPr>
          <a:xfrm>
            <a:off x="3693110" y="485102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20%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B2C2B3B-6B9C-48B0-8FF5-1CBC26F03893}"/>
              </a:ext>
            </a:extLst>
          </p:cNvPr>
          <p:cNvSpPr txBox="1"/>
          <p:nvPr/>
        </p:nvSpPr>
        <p:spPr>
          <a:xfrm>
            <a:off x="1599424" y="485102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40%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41E22F9-C412-49F4-BA30-0A9A7F0734B1}"/>
              </a:ext>
            </a:extLst>
          </p:cNvPr>
          <p:cNvSpPr txBox="1"/>
          <p:nvPr/>
        </p:nvSpPr>
        <p:spPr>
          <a:xfrm>
            <a:off x="5786796" y="485102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8%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D0FD10E-9CF3-49D4-A396-DF20BB9D5B73}"/>
              </a:ext>
            </a:extLst>
          </p:cNvPr>
          <p:cNvSpPr txBox="1"/>
          <p:nvPr/>
        </p:nvSpPr>
        <p:spPr>
          <a:xfrm>
            <a:off x="7752430" y="4851022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11%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09DCDBB-4DF5-47C6-99A8-AA653D2795DA}"/>
              </a:ext>
            </a:extLst>
          </p:cNvPr>
          <p:cNvSpPr txBox="1"/>
          <p:nvPr/>
        </p:nvSpPr>
        <p:spPr>
          <a:xfrm>
            <a:off x="9576260" y="4873670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20%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3CD5D42-EA1A-42FC-8C75-B5D31C899176}"/>
              </a:ext>
            </a:extLst>
          </p:cNvPr>
          <p:cNvSpPr txBox="1"/>
          <p:nvPr/>
        </p:nvSpPr>
        <p:spPr>
          <a:xfrm>
            <a:off x="10894998" y="572129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D5EF2CA-EAAB-F9F3-3356-EE5EC62A2BAC}"/>
              </a:ext>
            </a:extLst>
          </p:cNvPr>
          <p:cNvSpPr txBox="1"/>
          <p:nvPr/>
        </p:nvSpPr>
        <p:spPr>
          <a:xfrm>
            <a:off x="7552282" y="2442042"/>
            <a:ext cx="384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Det å  jobbe hjemmefra bidrar ikke nødvendigvis negativt til opplevd tilhørighet. </a:t>
            </a:r>
          </a:p>
        </p:txBody>
      </p:sp>
    </p:spTree>
    <p:extLst>
      <p:ext uri="{BB962C8B-B14F-4D97-AF65-F5344CB8AC3E}">
        <p14:creationId xmlns:p14="http://schemas.microsoft.com/office/powerpoint/2010/main" val="169194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4F4FB92-851F-493F-976E-4607335E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28" y="-142032"/>
            <a:ext cx="11431016" cy="1284971"/>
          </a:xfr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Hvis du skulle slutte i virksomheten, hva ville du forsvinne til?</a:t>
            </a:r>
            <a:br>
              <a:rPr lang="nb-NO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</a:br>
            <a:r>
              <a:rPr lang="nb-NO" dirty="0"/>
              <a:t>				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F51097-25F8-4D62-8619-8AC05A780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933639"/>
              </p:ext>
            </p:extLst>
          </p:nvPr>
        </p:nvGraphicFramePr>
        <p:xfrm>
          <a:off x="1042588" y="779108"/>
          <a:ext cx="7161376" cy="501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E77F23F6-B95E-4E3E-BEF7-E33834029003}"/>
              </a:ext>
            </a:extLst>
          </p:cNvPr>
          <p:cNvSpPr txBox="1"/>
          <p:nvPr/>
        </p:nvSpPr>
        <p:spPr>
          <a:xfrm>
            <a:off x="5700907" y="7791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C0859E6-BDD4-4D67-B1AF-E1DE0C8D6F23}"/>
              </a:ext>
            </a:extLst>
          </p:cNvPr>
          <p:cNvSpPr txBox="1"/>
          <p:nvPr/>
        </p:nvSpPr>
        <p:spPr>
          <a:xfrm>
            <a:off x="4619107" y="1354682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67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72B421-EDB5-4153-96C2-3F22FBC8444B}"/>
              </a:ext>
            </a:extLst>
          </p:cNvPr>
          <p:cNvSpPr txBox="1"/>
          <p:nvPr/>
        </p:nvSpPr>
        <p:spPr>
          <a:xfrm>
            <a:off x="4992476" y="2929455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69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A98B34-2927-40FD-8667-E2AFD5A9F56C}"/>
              </a:ext>
            </a:extLst>
          </p:cNvPr>
          <p:cNvSpPr txBox="1"/>
          <p:nvPr/>
        </p:nvSpPr>
        <p:spPr>
          <a:xfrm>
            <a:off x="3645740" y="3931394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73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5CDFFED-F814-42C0-8724-B7A2F0A0577B}"/>
              </a:ext>
            </a:extLst>
          </p:cNvPr>
          <p:cNvSpPr txBox="1"/>
          <p:nvPr/>
        </p:nvSpPr>
        <p:spPr>
          <a:xfrm>
            <a:off x="3645740" y="1495777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71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16B297B-805A-4A7E-B3FE-C0D537A7E3F0}"/>
              </a:ext>
            </a:extLst>
          </p:cNvPr>
          <p:cNvSpPr txBox="1"/>
          <p:nvPr/>
        </p:nvSpPr>
        <p:spPr>
          <a:xfrm>
            <a:off x="10825162" y="5685469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N: 1082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CB7F36B-94F9-43BA-A1AF-3D5D4CA40799}"/>
              </a:ext>
            </a:extLst>
          </p:cNvPr>
          <p:cNvSpPr txBox="1"/>
          <p:nvPr/>
        </p:nvSpPr>
        <p:spPr>
          <a:xfrm>
            <a:off x="2612987" y="2274442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66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A11B446-3342-E0EC-124F-2A35E9EAC1D4}"/>
              </a:ext>
            </a:extLst>
          </p:cNvPr>
          <p:cNvSpPr txBox="1"/>
          <p:nvPr/>
        </p:nvSpPr>
        <p:spPr>
          <a:xfrm>
            <a:off x="2612987" y="3385467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71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21E5FD5-3604-5C5F-5A20-56DB87134ECE}"/>
              </a:ext>
            </a:extLst>
          </p:cNvPr>
          <p:cNvSpPr txBox="1"/>
          <p:nvPr/>
        </p:nvSpPr>
        <p:spPr>
          <a:xfrm>
            <a:off x="3024416" y="1176746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Tilhørighetsindeks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62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7833B6D-B808-8340-9C9C-69EFD981CC8A}"/>
              </a:ext>
            </a:extLst>
          </p:cNvPr>
          <p:cNvSpPr txBox="1"/>
          <p:nvPr/>
        </p:nvSpPr>
        <p:spPr>
          <a:xfrm>
            <a:off x="7624182" y="1176746"/>
            <a:ext cx="40066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0" i="1" dirty="0"/>
              <a:t>Mange går av med pensjon på et tidspunkt hvor tilhørigheten er på det høyeste.</a:t>
            </a:r>
          </a:p>
          <a:p>
            <a:endParaRPr lang="nb-NO" sz="1600" b="0" i="1" dirty="0"/>
          </a:p>
          <a:p>
            <a:r>
              <a:rPr lang="nb-NO" sz="1600" b="0" i="1" dirty="0"/>
              <a:t>De som ikke vet hva de vil «gå til», tenker vel slik fordi det likevel ikke er aktuelt.  Og at tilhørigheten derfor er noe høyere.</a:t>
            </a:r>
          </a:p>
          <a:p>
            <a:endParaRPr lang="nb-NO" sz="1600" b="0" i="1" dirty="0"/>
          </a:p>
          <a:p>
            <a:r>
              <a:rPr lang="nb-NO" sz="1600" b="0" i="1" dirty="0"/>
              <a:t>Den er lavest for de som allerede driver med egen omstilling.</a:t>
            </a:r>
          </a:p>
          <a:p>
            <a:endParaRPr lang="nb-NO" sz="1600" b="0" i="1" dirty="0"/>
          </a:p>
          <a:p>
            <a:endParaRPr lang="nb-NO" sz="1600" b="0" i="1" dirty="0"/>
          </a:p>
          <a:p>
            <a:endParaRPr lang="nb-NO" sz="1600" b="0" i="1" dirty="0"/>
          </a:p>
        </p:txBody>
      </p:sp>
    </p:spTree>
    <p:extLst>
      <p:ext uri="{BB962C8B-B14F-4D97-AF65-F5344CB8AC3E}">
        <p14:creationId xmlns:p14="http://schemas.microsoft.com/office/powerpoint/2010/main" val="184570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o forretningspersoner som kommuniserer">
            <a:extLst>
              <a:ext uri="{FF2B5EF4-FFF2-40B4-BE49-F238E27FC236}">
                <a16:creationId xmlns:a16="http://schemas.microsoft.com/office/drawing/2014/main" id="{FB050898-50CD-46EB-AB88-A5DC32BBA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7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B32040F-2852-4F1A-91A1-1A2FEE8D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594360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pPr algn="ctr"/>
            <a:br>
              <a:rPr lang="nb-NO" sz="6000" b="1" dirty="0">
                <a:solidFill>
                  <a:schemeClr val="tx1"/>
                </a:solidFill>
              </a:rPr>
            </a:br>
            <a:br>
              <a:rPr lang="nb-NO" sz="6000" b="1" dirty="0">
                <a:solidFill>
                  <a:schemeClr val="tx1"/>
                </a:solidFill>
              </a:rPr>
            </a:br>
            <a:br>
              <a:rPr lang="nb-NO" sz="6000" b="1" dirty="0">
                <a:solidFill>
                  <a:schemeClr val="tx1"/>
                </a:solidFill>
              </a:rPr>
            </a:br>
            <a:r>
              <a:rPr lang="nb-NO" sz="5400" b="1" dirty="0">
                <a:solidFill>
                  <a:schemeClr val="tx1"/>
                </a:solidFill>
              </a:rPr>
              <a:t>Hva betyr hva i forhold til å styrke eller opprettholde tilhørigheten?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5CC8293-691B-49BD-B4BC-B35A6CBC0569}"/>
              </a:ext>
            </a:extLst>
          </p:cNvPr>
          <p:cNvSpPr txBox="1"/>
          <p:nvPr/>
        </p:nvSpPr>
        <p:spPr>
          <a:xfrm>
            <a:off x="9172575" y="621551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E7EAAA-EF65-4043-89D6-5ECC737CD7B1}" type="slidenum">
              <a:rPr lang="nb-NO" sz="1600" b="0" smtClean="0">
                <a:solidFill>
                  <a:srgbClr val="333333"/>
                </a:solidFill>
                <a:latin typeface="+mn-lt"/>
              </a:rPr>
              <a:t>25</a:t>
            </a:fld>
            <a:endParaRPr lang="nb-NO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23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881077-BBEF-4906-97AE-7421D319E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960727"/>
              </p:ext>
            </p:extLst>
          </p:nvPr>
        </p:nvGraphicFramePr>
        <p:xfrm>
          <a:off x="1521618" y="327171"/>
          <a:ext cx="9148764" cy="562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B8B787CD-3ED3-4B19-B2CB-F3CFFB02548B}"/>
              </a:ext>
            </a:extLst>
          </p:cNvPr>
          <p:cNvSpPr txBox="1"/>
          <p:nvPr/>
        </p:nvSpPr>
        <p:spPr>
          <a:xfrm>
            <a:off x="170990" y="94833"/>
            <a:ext cx="1205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33333"/>
                </a:solidFill>
                <a:latin typeface="+mn-lt"/>
              </a:rPr>
              <a:t>Hvor mye betyr følgende forhold for at din tilhørighet og engasjementet til virksomheten styrkes eller opprettholdes?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1890F0C-F4D9-4715-AEC9-63785EEE51E0}"/>
              </a:ext>
            </a:extLst>
          </p:cNvPr>
          <p:cNvSpPr txBox="1"/>
          <p:nvPr/>
        </p:nvSpPr>
        <p:spPr>
          <a:xfrm>
            <a:off x="10894998" y="572129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3649AB-F58A-6D5F-E651-EC0025F65D28}"/>
              </a:ext>
            </a:extLst>
          </p:cNvPr>
          <p:cNvSpPr txBox="1"/>
          <p:nvPr/>
        </p:nvSpPr>
        <p:spPr>
          <a:xfrm>
            <a:off x="10670382" y="515257"/>
            <a:ext cx="1462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Føle seg verdsatt, gode relasjoner til andre ansatte.</a:t>
            </a:r>
          </a:p>
        </p:txBody>
      </p:sp>
    </p:spTree>
    <p:extLst>
      <p:ext uri="{BB962C8B-B14F-4D97-AF65-F5344CB8AC3E}">
        <p14:creationId xmlns:p14="http://schemas.microsoft.com/office/powerpoint/2010/main" val="260617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CCB6713-4A7C-365E-4561-7008179F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92" y="0"/>
            <a:ext cx="11431016" cy="1284971"/>
          </a:xfrm>
        </p:spPr>
        <p:txBody>
          <a:bodyPr/>
          <a:lstStyle/>
          <a:p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Hvordan utvikler ulike forhold som har betydning for tilhørighet seg ift alder?</a:t>
            </a: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25D51-AB0B-FA1F-5B0B-1F03DC06C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75395"/>
              </p:ext>
            </p:extLst>
          </p:nvPr>
        </p:nvGraphicFramePr>
        <p:xfrm>
          <a:off x="589660" y="717847"/>
          <a:ext cx="9470530" cy="523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3C3DB0E-F3E1-C455-4862-427A5826AA45}"/>
              </a:ext>
            </a:extLst>
          </p:cNvPr>
          <p:cNvSpPr txBox="1"/>
          <p:nvPr/>
        </p:nvSpPr>
        <p:spPr>
          <a:xfrm>
            <a:off x="8806012" y="515527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rgbClr val="333333"/>
                </a:solidFill>
                <a:latin typeface="+mn-lt"/>
              </a:rPr>
              <a:t>Viktighetsskala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36AA842-B5A2-B04C-7BE5-46210BE363B4}"/>
              </a:ext>
            </a:extLst>
          </p:cNvPr>
          <p:cNvSpPr txBox="1"/>
          <p:nvPr/>
        </p:nvSpPr>
        <p:spPr>
          <a:xfrm>
            <a:off x="10154458" y="2179104"/>
            <a:ext cx="1804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De sosiale aktivitetene og møteplassene betyr mest for de yngste arbeidstakerne.</a:t>
            </a:r>
          </a:p>
        </p:txBody>
      </p:sp>
    </p:spTree>
    <p:extLst>
      <p:ext uri="{BB962C8B-B14F-4D97-AF65-F5344CB8AC3E}">
        <p14:creationId xmlns:p14="http://schemas.microsoft.com/office/powerpoint/2010/main" val="74289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B710E4-50DE-4226-A8E5-6347214F6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3718"/>
              </p:ext>
            </p:extLst>
          </p:nvPr>
        </p:nvGraphicFramePr>
        <p:xfrm>
          <a:off x="352702" y="1059679"/>
          <a:ext cx="11594319" cy="482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1C8A314-918C-430A-9A1D-416780D1757B}"/>
              </a:ext>
            </a:extLst>
          </p:cNvPr>
          <p:cNvSpPr txBox="1"/>
          <p:nvPr/>
        </p:nvSpPr>
        <p:spPr>
          <a:xfrm>
            <a:off x="170990" y="94833"/>
            <a:ext cx="1205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33333"/>
                </a:solidFill>
                <a:latin typeface="+mn-lt"/>
              </a:rPr>
              <a:t>Hvor mye betyr følgende forhold for at din tilhørighet og engasjementet til virksomheten styrkes eller opprettholdes?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749CB3-D313-4512-A333-934781F1C41F}"/>
              </a:ext>
            </a:extLst>
          </p:cNvPr>
          <p:cNvSpPr txBox="1"/>
          <p:nvPr/>
        </p:nvSpPr>
        <p:spPr>
          <a:xfrm rot="16200000">
            <a:off x="-969456" y="2106843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Summen av betyr mye og betyr svært mye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9FA2971-8C24-4EAD-9EAB-CE9C581ED2B8}"/>
              </a:ext>
            </a:extLst>
          </p:cNvPr>
          <p:cNvSpPr txBox="1"/>
          <p:nvPr/>
        </p:nvSpPr>
        <p:spPr>
          <a:xfrm>
            <a:off x="4666004" y="5349668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rgbClr val="333333"/>
                </a:solidFill>
                <a:latin typeface="+mn-lt"/>
              </a:rPr>
              <a:t>3%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B1DAD76-22CF-40BE-87D2-BBD5C42C6F57}"/>
              </a:ext>
            </a:extLst>
          </p:cNvPr>
          <p:cNvSpPr txBox="1"/>
          <p:nvPr/>
        </p:nvSpPr>
        <p:spPr>
          <a:xfrm>
            <a:off x="6078350" y="534966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rgbClr val="333333"/>
                </a:solidFill>
                <a:latin typeface="+mn-lt"/>
              </a:rPr>
              <a:t>14%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7DCB46-E975-D77F-EAF4-51BC722D0661}"/>
              </a:ext>
            </a:extLst>
          </p:cNvPr>
          <p:cNvSpPr txBox="1"/>
          <p:nvPr/>
        </p:nvSpPr>
        <p:spPr>
          <a:xfrm>
            <a:off x="1580973" y="522074"/>
            <a:ext cx="937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De som ikke føler noen tilhørighet har problemer med å identifisere seg med virksomheten i seg selv.</a:t>
            </a:r>
          </a:p>
        </p:txBody>
      </p:sp>
    </p:spTree>
    <p:extLst>
      <p:ext uri="{BB962C8B-B14F-4D97-AF65-F5344CB8AC3E}">
        <p14:creationId xmlns:p14="http://schemas.microsoft.com/office/powerpoint/2010/main" val="169566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92F003F-ADC0-49D8-AE38-F767F197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Hvordan har din opplevde tilhørighet og engasjement til virksomheten endret seg de to siste årene (inklusive perioden med pandemi)?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DF0DAC-44AB-430A-AB73-17FF492F0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492560"/>
              </p:ext>
            </p:extLst>
          </p:nvPr>
        </p:nvGraphicFramePr>
        <p:xfrm>
          <a:off x="769121" y="1529697"/>
          <a:ext cx="10417324" cy="42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1DAA87B-F562-4B72-A30E-A21EA2E1D479}"/>
              </a:ext>
            </a:extLst>
          </p:cNvPr>
          <p:cNvSpPr txBox="1"/>
          <p:nvPr/>
        </p:nvSpPr>
        <p:spPr>
          <a:xfrm rot="16200000">
            <a:off x="-450758" y="2225401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333333"/>
                </a:solidFill>
                <a:latin typeface="+mn-lt"/>
              </a:rPr>
              <a:t>Tilhørighetsindeks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DCE137-F329-4DE7-8910-F430BA304209}"/>
              </a:ext>
            </a:extLst>
          </p:cNvPr>
          <p:cNvSpPr txBox="1"/>
          <p:nvPr/>
        </p:nvSpPr>
        <p:spPr>
          <a:xfrm>
            <a:off x="3282248" y="4537394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13%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3F7F275-FB3C-4BA6-92F1-1B4F9BB90AF7}"/>
              </a:ext>
            </a:extLst>
          </p:cNvPr>
          <p:cNvSpPr txBox="1"/>
          <p:nvPr/>
        </p:nvSpPr>
        <p:spPr>
          <a:xfrm>
            <a:off x="1531057" y="4543373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4%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EF75326-E046-47CD-84FF-76A28A925EDD}"/>
              </a:ext>
            </a:extLst>
          </p:cNvPr>
          <p:cNvSpPr txBox="1"/>
          <p:nvPr/>
        </p:nvSpPr>
        <p:spPr>
          <a:xfrm>
            <a:off x="4999290" y="4566021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4%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F00C2D4-1BB2-4C19-B2B9-78E8DE33FF00}"/>
              </a:ext>
            </a:extLst>
          </p:cNvPr>
          <p:cNvSpPr txBox="1"/>
          <p:nvPr/>
        </p:nvSpPr>
        <p:spPr>
          <a:xfrm>
            <a:off x="6568166" y="4568588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59%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3B37FC-D01E-4F54-B2AF-9D2EF8553DDC}"/>
              </a:ext>
            </a:extLst>
          </p:cNvPr>
          <p:cNvSpPr txBox="1"/>
          <p:nvPr/>
        </p:nvSpPr>
        <p:spPr>
          <a:xfrm>
            <a:off x="8251661" y="4568588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12%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EC3042-B4C8-4691-8100-7A5C9FD00FE6}"/>
              </a:ext>
            </a:extLst>
          </p:cNvPr>
          <p:cNvSpPr txBox="1"/>
          <p:nvPr/>
        </p:nvSpPr>
        <p:spPr>
          <a:xfrm>
            <a:off x="9695598" y="4572505"/>
            <a:ext cx="81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333333"/>
                </a:solidFill>
                <a:latin typeface="+mn-lt"/>
              </a:rPr>
              <a:t>4%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EEE56DD-CAB4-46DA-A3EE-042BECA78864}"/>
              </a:ext>
            </a:extLst>
          </p:cNvPr>
          <p:cNvSpPr txBox="1"/>
          <p:nvPr/>
        </p:nvSpPr>
        <p:spPr>
          <a:xfrm>
            <a:off x="10894998" y="572129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</p:spTree>
    <p:extLst>
      <p:ext uri="{BB962C8B-B14F-4D97-AF65-F5344CB8AC3E}">
        <p14:creationId xmlns:p14="http://schemas.microsoft.com/office/powerpoint/2010/main" val="342328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8F0124-819D-4ED6-8F1F-F85F3610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-53461"/>
            <a:ext cx="11431016" cy="1067615"/>
          </a:xfrm>
        </p:spPr>
        <p:txBody>
          <a:bodyPr/>
          <a:lstStyle/>
          <a:p>
            <a:pPr algn="ctr"/>
            <a:r>
              <a:rPr lang="nb-NO" sz="2800" b="1" dirty="0"/>
              <a:t>Hva er forskjellen mellom ulike sektorer?</a:t>
            </a:r>
            <a:br>
              <a:rPr lang="nb-NO" sz="2800" b="1" dirty="0"/>
            </a:br>
            <a:r>
              <a:rPr lang="nb-NO" sz="2000" i="1" dirty="0"/>
              <a:t>Privat sektor kommer moderat bedre ut enn kommunal og offentlig sektor</a:t>
            </a:r>
            <a:r>
              <a:rPr lang="nb-NO" sz="2800" b="1" i="1" dirty="0"/>
              <a:t>​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6C8971-00D3-4F37-B1F1-704379CD0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0461"/>
              </p:ext>
            </p:extLst>
          </p:nvPr>
        </p:nvGraphicFramePr>
        <p:xfrm>
          <a:off x="648393" y="1014154"/>
          <a:ext cx="11089178" cy="394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562FDBAA-673D-4BEB-9FB1-2A6A5946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22" y="4997598"/>
            <a:ext cx="4048971" cy="8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7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57EFE3A-26AA-4FDC-8A05-2687F6C5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/>
              <a:t>Hva er grunnen til det? Reduksjon av/fravær av/mindre av....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1F46E3-D6B6-4D25-9404-8C40A2B0B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407310"/>
              </p:ext>
            </p:extLst>
          </p:nvPr>
        </p:nvGraphicFramePr>
        <p:xfrm>
          <a:off x="2298819" y="683418"/>
          <a:ext cx="6580261" cy="519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63EDBB4C-F7D7-4D05-9D43-A2A7ACD6948B}"/>
              </a:ext>
            </a:extLst>
          </p:cNvPr>
          <p:cNvSpPr txBox="1"/>
          <p:nvPr/>
        </p:nvSpPr>
        <p:spPr>
          <a:xfrm>
            <a:off x="10894998" y="5721292"/>
            <a:ext cx="5421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186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D068E12-CCC8-988C-86F0-2C0A15F259D6}"/>
              </a:ext>
            </a:extLst>
          </p:cNvPr>
          <p:cNvSpPr txBox="1"/>
          <p:nvPr/>
        </p:nvSpPr>
        <p:spPr>
          <a:xfrm>
            <a:off x="9303390" y="1465580"/>
            <a:ext cx="2323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Manglede opplevd verdi og muligheten til å sosialisere seg med de andre, virker «ødeleggende» på tilhørigheten.</a:t>
            </a:r>
          </a:p>
        </p:txBody>
      </p:sp>
    </p:spTree>
    <p:extLst>
      <p:ext uri="{BB962C8B-B14F-4D97-AF65-F5344CB8AC3E}">
        <p14:creationId xmlns:p14="http://schemas.microsoft.com/office/powerpoint/2010/main" val="1406181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n person som arbeider med bærbar data maskin">
            <a:extLst>
              <a:ext uri="{FF2B5EF4-FFF2-40B4-BE49-F238E27FC236}">
                <a16:creationId xmlns:a16="http://schemas.microsoft.com/office/drawing/2014/main" id="{74D8AFDE-93CF-4BEA-B038-3A3C6857A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9797"/>
          <a:stretch/>
        </p:blipFill>
        <p:spPr>
          <a:xfrm>
            <a:off x="0" y="0"/>
            <a:ext cx="12192000" cy="59338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B3C8FA-8C34-470D-AE12-A13F2525CEF8}"/>
              </a:ext>
            </a:extLst>
          </p:cNvPr>
          <p:cNvSpPr/>
          <p:nvPr/>
        </p:nvSpPr>
        <p:spPr>
          <a:xfrm>
            <a:off x="-3" y="-3569"/>
            <a:ext cx="12192000" cy="593387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4C75DC4-003C-4137-9311-9C51476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90437"/>
            <a:ext cx="11431016" cy="1284971"/>
          </a:xfrm>
          <a:solidFill>
            <a:schemeClr val="bg1">
              <a:lumMod val="50000"/>
              <a:alpha val="0"/>
            </a:schemeClr>
          </a:solidFill>
        </p:spPr>
        <p:txBody>
          <a:bodyPr/>
          <a:lstStyle/>
          <a:p>
            <a:pPr algn="ctr"/>
            <a:r>
              <a:rPr lang="nb-NO" sz="3200" b="1" dirty="0">
                <a:solidFill>
                  <a:schemeClr val="tx1"/>
                </a:solidFill>
              </a:rPr>
              <a:t>Oppsummering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B4E0B42-4E92-4781-94F9-C8634DF64282}"/>
              </a:ext>
            </a:extLst>
          </p:cNvPr>
          <p:cNvSpPr txBox="1"/>
          <p:nvPr/>
        </p:nvSpPr>
        <p:spPr>
          <a:xfrm>
            <a:off x="907173" y="1105639"/>
            <a:ext cx="10377648" cy="4646721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Kjerneindeksene er på vei ned, mange er fremdeles slitne etter pandemien.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7 av 10 sier at de har sterk eller meget sterkt tilhørighet til jobben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Engasjement og tilhørighet henger ganske tett sammen.​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Tilhørigheten ser ut å være på vei ned.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Bank, finans og forsikring kommer godt ut ift tilhørighet, mens transport/samferdsel, restaurant, servering, reiseliv og hotell kommer dårlig 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Opplevd grad av å føle seg verdsatt og ha mange gode interne relasjoner, ser ut til å være nøkkelen til høy grad av tilhørighet.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000" b="0" dirty="0">
              <a:latin typeface="+mn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3C7FFBB-1917-445A-A61B-C550C0DA5467}"/>
              </a:ext>
            </a:extLst>
          </p:cNvPr>
          <p:cNvSpPr txBox="1"/>
          <p:nvPr/>
        </p:nvSpPr>
        <p:spPr>
          <a:xfrm>
            <a:off x="9172575" y="621551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E7EAAA-EF65-4043-89D6-5ECC737CD7B1}" type="slidenum">
              <a:rPr lang="nb-NO" sz="1200" b="0" smtClean="0">
                <a:solidFill>
                  <a:srgbClr val="333333"/>
                </a:solidFill>
                <a:latin typeface="+mn-lt"/>
              </a:rPr>
              <a:t>31</a:t>
            </a:fld>
            <a:endParaRPr lang="nb-NO" sz="12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85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n person som arbeider med bærbar data maskin">
            <a:extLst>
              <a:ext uri="{FF2B5EF4-FFF2-40B4-BE49-F238E27FC236}">
                <a16:creationId xmlns:a16="http://schemas.microsoft.com/office/drawing/2014/main" id="{74D8AFDE-93CF-4BEA-B038-3A3C6857A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9797"/>
          <a:stretch/>
        </p:blipFill>
        <p:spPr>
          <a:xfrm>
            <a:off x="0" y="0"/>
            <a:ext cx="12192000" cy="59338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B3C8FA-8C34-470D-AE12-A13F2525CEF8}"/>
              </a:ext>
            </a:extLst>
          </p:cNvPr>
          <p:cNvSpPr/>
          <p:nvPr/>
        </p:nvSpPr>
        <p:spPr>
          <a:xfrm>
            <a:off x="-3" y="-3569"/>
            <a:ext cx="12192000" cy="593387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3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4C75DC4-003C-4137-9311-9C51476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2" y="90437"/>
            <a:ext cx="11431016" cy="1284971"/>
          </a:xfrm>
          <a:solidFill>
            <a:schemeClr val="bg1">
              <a:lumMod val="50000"/>
              <a:alpha val="0"/>
            </a:schemeClr>
          </a:solidFill>
        </p:spPr>
        <p:txBody>
          <a:bodyPr/>
          <a:lstStyle/>
          <a:p>
            <a:pPr algn="ctr"/>
            <a:r>
              <a:rPr lang="nb-NO" sz="3200" b="1" dirty="0">
                <a:solidFill>
                  <a:schemeClr val="tx1"/>
                </a:solidFill>
              </a:rPr>
              <a:t>Tilhørighet i praksis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3C7FFBB-1917-445A-A61B-C550C0DA5467}"/>
              </a:ext>
            </a:extLst>
          </p:cNvPr>
          <p:cNvSpPr txBox="1"/>
          <p:nvPr/>
        </p:nvSpPr>
        <p:spPr>
          <a:xfrm>
            <a:off x="9172575" y="621551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7EAAA-EF65-4043-89D6-5ECC737CD7B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2BB735C-4AF9-4ACB-155E-0AE44AE17D40}"/>
              </a:ext>
            </a:extLst>
          </p:cNvPr>
          <p:cNvSpPr txBox="1"/>
          <p:nvPr/>
        </p:nvSpPr>
        <p:spPr>
          <a:xfrm>
            <a:off x="226502" y="1152242"/>
            <a:ext cx="11431015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b="0" dirty="0"/>
              <a:t>1. Tilhørighet utvikles best gjennom </a:t>
            </a:r>
            <a:r>
              <a:rPr lang="nb-NO" sz="2000" dirty="0"/>
              <a:t>felles engasjement</a:t>
            </a:r>
            <a:r>
              <a:rPr lang="nb-NO" sz="2000" b="0" dirty="0"/>
              <a:t>, det er her og nå. Kolleger løser utfordringer og oppnår mål i et fellesskap på arbeidsplassen. </a:t>
            </a:r>
          </a:p>
          <a:p>
            <a:pPr>
              <a:lnSpc>
                <a:spcPct val="150000"/>
              </a:lnSpc>
            </a:pPr>
            <a:r>
              <a:rPr lang="nb-NO" sz="2000" b="0" dirty="0"/>
              <a:t>2. Engasjementet gjør at tilhørighet blir en positiv forestilling om likeverd, å bli sett, og </a:t>
            </a:r>
            <a:r>
              <a:rPr lang="nb-NO" sz="2000" dirty="0"/>
              <a:t>føle seg verdsatt </a:t>
            </a:r>
            <a:r>
              <a:rPr lang="nb-NO" sz="2000" b="0" dirty="0"/>
              <a:t>som igjen gir motivasjon, arbeidsglede og stolthet. Her inkluderes også det symbolske som igjen forsterker forstillingen om </a:t>
            </a:r>
            <a:r>
              <a:rPr lang="nb-NO" sz="2000" dirty="0"/>
              <a:t>tilhørighet til noe større enn seg selv</a:t>
            </a:r>
            <a:r>
              <a:rPr lang="nb-NO" sz="2000" b="0" dirty="0"/>
              <a:t>. </a:t>
            </a:r>
          </a:p>
          <a:p>
            <a:pPr>
              <a:lnSpc>
                <a:spcPct val="150000"/>
              </a:lnSpc>
            </a:pPr>
            <a:r>
              <a:rPr lang="nb-NO" sz="2000" b="0" dirty="0"/>
              <a:t>3. Tilhørighet vektlegger det </a:t>
            </a:r>
            <a:r>
              <a:rPr lang="nb-NO" sz="2000" dirty="0"/>
              <a:t>uformelle</a:t>
            </a:r>
            <a:r>
              <a:rPr lang="nb-NO" sz="2000" b="0" dirty="0"/>
              <a:t> fremfor formelle posisjoner. </a:t>
            </a:r>
          </a:p>
          <a:p>
            <a:pPr>
              <a:lnSpc>
                <a:spcPct val="150000"/>
              </a:lnSpc>
            </a:pPr>
            <a:r>
              <a:rPr lang="nb-NO" sz="2000" b="0" dirty="0"/>
              <a:t>4. Mangfold er en strategi, inkludering et mål, mens </a:t>
            </a:r>
            <a:r>
              <a:rPr lang="nb-NO" sz="2000" dirty="0"/>
              <a:t>tilhørighet er en følelse </a:t>
            </a:r>
            <a:r>
              <a:rPr lang="nb-NO" sz="2000" b="0" dirty="0"/>
              <a:t>som igjen blir det viktigste målet for å lykkes med mangfold og inkludering!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1CE8B0A-A52E-7E57-28BE-26BFF8D14308}"/>
              </a:ext>
            </a:extLst>
          </p:cNvPr>
          <p:cNvSpPr txBox="1"/>
          <p:nvPr/>
        </p:nvSpPr>
        <p:spPr>
          <a:xfrm>
            <a:off x="5063770" y="5051654"/>
            <a:ext cx="6384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 b="0" dirty="0">
              <a:solidFill>
                <a:srgbClr val="333333"/>
              </a:solidFill>
              <a:latin typeface="+mn-lt"/>
            </a:endParaRPr>
          </a:p>
          <a:p>
            <a:r>
              <a:rPr lang="nb-NO" sz="1100" b="0" i="1" dirty="0">
                <a:solidFill>
                  <a:srgbClr val="333333"/>
                </a:solidFill>
                <a:latin typeface="+mn-lt"/>
              </a:rPr>
              <a:t>Professor Cathrine </a:t>
            </a:r>
            <a:r>
              <a:rPr lang="nb-NO" sz="1100" b="0" i="1" dirty="0" err="1">
                <a:solidFill>
                  <a:srgbClr val="333333"/>
                </a:solidFill>
                <a:latin typeface="+mn-lt"/>
              </a:rPr>
              <a:t>Filstad</a:t>
            </a:r>
            <a:r>
              <a:rPr lang="nb-NO" sz="1100" b="0" i="1" dirty="0">
                <a:solidFill>
                  <a:srgbClr val="333333"/>
                </a:solidFill>
                <a:latin typeface="+mn-lt"/>
              </a:rPr>
              <a:t>, Institutt for ledelse og organisasjon ved Høyskolen Kristiania og professor II ved Politihøgskolen, 2022.</a:t>
            </a:r>
          </a:p>
        </p:txBody>
      </p:sp>
    </p:spTree>
    <p:extLst>
      <p:ext uri="{BB962C8B-B14F-4D97-AF65-F5344CB8AC3E}">
        <p14:creationId xmlns:p14="http://schemas.microsoft.com/office/powerpoint/2010/main" val="49736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n person som arbeider med bærbar data maskin">
            <a:extLst>
              <a:ext uri="{FF2B5EF4-FFF2-40B4-BE49-F238E27FC236}">
                <a16:creationId xmlns:a16="http://schemas.microsoft.com/office/drawing/2014/main" id="{74D8AFDE-93CF-4BEA-B038-3A3C6857A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9797"/>
          <a:stretch/>
        </p:blipFill>
        <p:spPr>
          <a:xfrm>
            <a:off x="0" y="0"/>
            <a:ext cx="12192000" cy="59338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B3C8FA-8C34-470D-AE12-A13F2525CEF8}"/>
              </a:ext>
            </a:extLst>
          </p:cNvPr>
          <p:cNvSpPr/>
          <p:nvPr/>
        </p:nvSpPr>
        <p:spPr>
          <a:xfrm>
            <a:off x="0" y="-3569"/>
            <a:ext cx="12192000" cy="593387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4C75DC4-003C-4137-9311-9C51476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89" y="13466"/>
            <a:ext cx="11431016" cy="704042"/>
          </a:xfrm>
          <a:solidFill>
            <a:schemeClr val="bg1">
              <a:lumMod val="50000"/>
              <a:alpha val="0"/>
            </a:schemeClr>
          </a:solidFill>
        </p:spPr>
        <p:txBody>
          <a:bodyPr/>
          <a:lstStyle/>
          <a:p>
            <a:pPr algn="ctr"/>
            <a:r>
              <a:rPr lang="nb-NO" sz="3200" b="1" dirty="0">
                <a:solidFill>
                  <a:schemeClr val="tx1"/>
                </a:solidFill>
              </a:rPr>
              <a:t>Hovedfunn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B4E0B42-4E92-4781-94F9-C8634DF64282}"/>
              </a:ext>
            </a:extLst>
          </p:cNvPr>
          <p:cNvSpPr txBox="1"/>
          <p:nvPr/>
        </p:nvSpPr>
        <p:spPr>
          <a:xfrm>
            <a:off x="907173" y="713007"/>
            <a:ext cx="10377648" cy="5016053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Kjerneindeksene er på vei ned, mange er fremdeles slitne etter pandemien. </a:t>
            </a:r>
            <a:r>
              <a:rPr lang="nb-NO" sz="1200" b="0" i="1" dirty="0">
                <a:latin typeface="+mn-lt"/>
              </a:rPr>
              <a:t>Bank, finans og forsikring har klart seg bra; mens deler av varehandel, transport, samferdsel, reiseliv/restaurant/servering pluss pleie- og sosialtjenester er de som sliter mest for øyeblikket.​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7 av 10 sier at de har sterk eller meget sterkt tilhørighet til jobben </a:t>
            </a:r>
            <a:r>
              <a:rPr lang="nb-NO" sz="1200" b="0" i="1" dirty="0">
                <a:latin typeface="+mn-lt"/>
              </a:rPr>
              <a:t>(som gir en Tilhørighetsindeks på 69 indekspoeng)​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Engasjement og tilhørighet henger ganske tett sammen.​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Tilhørigheten ser ut å være på vei ned.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Bank, finans og forsikring kommer også godt ut ift tilhørighet, mens transport/samferdsel, restaurant, servering, reiseliv og hotell kommer dårlig 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latin typeface="+mn-lt"/>
              </a:rPr>
              <a:t>Opplevd grad av å føle seg verdsatt og ha mange gode interne relasjoner, ser ut til å være nøkkelen til høy grad av tilhørighet.</a:t>
            </a:r>
            <a:endParaRPr lang="nb-NO" sz="1600" b="0" dirty="0">
              <a:latin typeface="+mn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3C7FFBB-1917-445A-A61B-C550C0DA5467}"/>
              </a:ext>
            </a:extLst>
          </p:cNvPr>
          <p:cNvSpPr txBox="1"/>
          <p:nvPr/>
        </p:nvSpPr>
        <p:spPr>
          <a:xfrm>
            <a:off x="9172575" y="621551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E7EAAA-EF65-4043-89D6-5ECC737CD7B1}" type="slidenum">
              <a:rPr lang="nb-NO" sz="1200" b="0" smtClean="0">
                <a:solidFill>
                  <a:srgbClr val="333333"/>
                </a:solidFill>
                <a:latin typeface="+mn-lt"/>
              </a:rPr>
              <a:t>4</a:t>
            </a:fld>
            <a:endParaRPr lang="nb-NO" sz="12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79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Personer i en video samtale">
            <a:extLst>
              <a:ext uri="{FF2B5EF4-FFF2-40B4-BE49-F238E27FC236}">
                <a16:creationId xmlns:a16="http://schemas.microsoft.com/office/drawing/2014/main" id="{DA1752B4-45C5-4322-8C9F-43FD3A697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12815"/>
          <a:stretch/>
        </p:blipFill>
        <p:spPr>
          <a:xfrm>
            <a:off x="0" y="0"/>
            <a:ext cx="12192000" cy="592974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B06FDF-175C-4F35-80D0-553E6E1E5294}"/>
              </a:ext>
            </a:extLst>
          </p:cNvPr>
          <p:cNvSpPr/>
          <p:nvPr/>
        </p:nvSpPr>
        <p:spPr>
          <a:xfrm>
            <a:off x="2002173" y="469784"/>
            <a:ext cx="8305100" cy="5121478"/>
          </a:xfrm>
          <a:prstGeom prst="rect">
            <a:avLst/>
          </a:prstGeom>
          <a:solidFill>
            <a:schemeClr val="accent6">
              <a:lumMod val="20000"/>
              <a:lumOff val="80000"/>
              <a:alpha val="4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71D4C6B-076D-4C3F-8CA2-8DBC46EF96A2}"/>
              </a:ext>
            </a:extLst>
          </p:cNvPr>
          <p:cNvSpPr/>
          <p:nvPr/>
        </p:nvSpPr>
        <p:spPr>
          <a:xfrm>
            <a:off x="0" y="0"/>
            <a:ext cx="12192000" cy="5929745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600" b="0" dirty="0" err="1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07F6859-C43E-4661-B545-F951D2E5034D}"/>
              </a:ext>
            </a:extLst>
          </p:cNvPr>
          <p:cNvSpPr txBox="1">
            <a:spLocks/>
          </p:cNvSpPr>
          <p:nvPr/>
        </p:nvSpPr>
        <p:spPr>
          <a:xfrm>
            <a:off x="934496" y="328912"/>
            <a:ext cx="10379947" cy="6529088"/>
          </a:xfrm>
          <a:prstGeom prst="rect">
            <a:avLst/>
          </a:prstGeom>
        </p:spPr>
        <p:txBody>
          <a:bodyPr vert="horz" lIns="0" tIns="20880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b-NO" sz="4400" dirty="0">
                <a:solidFill>
                  <a:schemeClr val="tx1"/>
                </a:solidFill>
              </a:rPr>
              <a:t>Hvordan står det til med tilhørigheten for øyeblikket?</a:t>
            </a:r>
          </a:p>
          <a:p>
            <a:pPr algn="ctr" fontAlgn="auto">
              <a:spcAft>
                <a:spcPts val="0"/>
              </a:spcAft>
            </a:pPr>
            <a:endParaRPr lang="nb-NO" sz="5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nb-NO" sz="44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da-DK" sz="4400" dirty="0">
              <a:solidFill>
                <a:schemeClr val="bg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D265D37-600A-4982-896D-A18CF042102B}"/>
              </a:ext>
            </a:extLst>
          </p:cNvPr>
          <p:cNvSpPr txBox="1"/>
          <p:nvPr/>
        </p:nvSpPr>
        <p:spPr>
          <a:xfrm>
            <a:off x="9172575" y="621551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E7EAAA-EF65-4043-89D6-5ECC737CD7B1}" type="slidenum">
              <a:rPr lang="nb-NO" sz="1600" b="0" smtClean="0">
                <a:solidFill>
                  <a:srgbClr val="333333"/>
                </a:solidFill>
                <a:latin typeface="+mn-lt"/>
              </a:rPr>
              <a:t>5</a:t>
            </a:fld>
            <a:endParaRPr lang="nb-NO" sz="16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349539-0884-004F-3FDD-9EB142D572BD}"/>
              </a:ext>
            </a:extLst>
          </p:cNvPr>
          <p:cNvSpPr txBox="1"/>
          <p:nvPr/>
        </p:nvSpPr>
        <p:spPr>
          <a:xfrm rot="20835343" flipH="1">
            <a:off x="3621141" y="3687934"/>
            <a:ext cx="52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333333"/>
                </a:solidFill>
                <a:latin typeface="+mn-lt"/>
              </a:rPr>
              <a:t>eller tilknytningen </a:t>
            </a:r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933FDC64-5955-75CD-EE27-9345441FCDDD}"/>
              </a:ext>
            </a:extLst>
          </p:cNvPr>
          <p:cNvSpPr/>
          <p:nvPr/>
        </p:nvSpPr>
        <p:spPr>
          <a:xfrm rot="21203878">
            <a:off x="5257800" y="3199561"/>
            <a:ext cx="1541207" cy="458876"/>
          </a:xfrm>
          <a:custGeom>
            <a:avLst/>
            <a:gdLst>
              <a:gd name="connsiteX0" fmla="*/ 0 w 1541207"/>
              <a:gd name="connsiteY0" fmla="*/ 458876 h 458876"/>
              <a:gd name="connsiteX1" fmla="*/ 44246 w 1541207"/>
              <a:gd name="connsiteY1" fmla="*/ 451502 h 458876"/>
              <a:gd name="connsiteX2" fmla="*/ 309717 w 1541207"/>
              <a:gd name="connsiteY2" fmla="*/ 385134 h 458876"/>
              <a:gd name="connsiteX3" fmla="*/ 471949 w 1541207"/>
              <a:gd name="connsiteY3" fmla="*/ 281895 h 458876"/>
              <a:gd name="connsiteX4" fmla="*/ 553065 w 1541207"/>
              <a:gd name="connsiteY4" fmla="*/ 178657 h 458876"/>
              <a:gd name="connsiteX5" fmla="*/ 604684 w 1541207"/>
              <a:gd name="connsiteY5" fmla="*/ 60669 h 458876"/>
              <a:gd name="connsiteX6" fmla="*/ 612058 w 1541207"/>
              <a:gd name="connsiteY6" fmla="*/ 1676 h 458876"/>
              <a:gd name="connsiteX7" fmla="*/ 634181 w 1541207"/>
              <a:gd name="connsiteY7" fmla="*/ 31173 h 458876"/>
              <a:gd name="connsiteX8" fmla="*/ 685800 w 1541207"/>
              <a:gd name="connsiteY8" fmla="*/ 127037 h 458876"/>
              <a:gd name="connsiteX9" fmla="*/ 774291 w 1541207"/>
              <a:gd name="connsiteY9" fmla="*/ 193405 h 458876"/>
              <a:gd name="connsiteX10" fmla="*/ 921775 w 1541207"/>
              <a:gd name="connsiteY10" fmla="*/ 237650 h 458876"/>
              <a:gd name="connsiteX11" fmla="*/ 980768 w 1541207"/>
              <a:gd name="connsiteY11" fmla="*/ 259773 h 458876"/>
              <a:gd name="connsiteX12" fmla="*/ 1106129 w 1541207"/>
              <a:gd name="connsiteY12" fmla="*/ 274521 h 458876"/>
              <a:gd name="connsiteX13" fmla="*/ 1541207 w 1541207"/>
              <a:gd name="connsiteY13" fmla="*/ 267147 h 4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1207" h="458876">
                <a:moveTo>
                  <a:pt x="0" y="458876"/>
                </a:moveTo>
                <a:cubicBezTo>
                  <a:pt x="14749" y="456418"/>
                  <a:pt x="29635" y="454678"/>
                  <a:pt x="44246" y="451502"/>
                </a:cubicBezTo>
                <a:cubicBezTo>
                  <a:pt x="149179" y="428691"/>
                  <a:pt x="203959" y="412965"/>
                  <a:pt x="309717" y="385134"/>
                </a:cubicBezTo>
                <a:cubicBezTo>
                  <a:pt x="363794" y="350721"/>
                  <a:pt x="430234" y="330562"/>
                  <a:pt x="471949" y="281895"/>
                </a:cubicBezTo>
                <a:cubicBezTo>
                  <a:pt x="501350" y="247594"/>
                  <a:pt x="529712" y="217578"/>
                  <a:pt x="553065" y="178657"/>
                </a:cubicBezTo>
                <a:cubicBezTo>
                  <a:pt x="578992" y="135445"/>
                  <a:pt x="587224" y="107229"/>
                  <a:pt x="604684" y="60669"/>
                </a:cubicBezTo>
                <a:cubicBezTo>
                  <a:pt x="607142" y="41005"/>
                  <a:pt x="598045" y="15689"/>
                  <a:pt x="612058" y="1676"/>
                </a:cubicBezTo>
                <a:cubicBezTo>
                  <a:pt x="620749" y="-7015"/>
                  <a:pt x="628296" y="20383"/>
                  <a:pt x="634181" y="31173"/>
                </a:cubicBezTo>
                <a:cubicBezTo>
                  <a:pt x="706952" y="164584"/>
                  <a:pt x="604575" y="5197"/>
                  <a:pt x="685800" y="127037"/>
                </a:cubicBezTo>
                <a:cubicBezTo>
                  <a:pt x="699989" y="183787"/>
                  <a:pt x="685092" y="156914"/>
                  <a:pt x="774291" y="193405"/>
                </a:cubicBezTo>
                <a:cubicBezTo>
                  <a:pt x="911209" y="249417"/>
                  <a:pt x="800143" y="201876"/>
                  <a:pt x="921775" y="237650"/>
                </a:cubicBezTo>
                <a:cubicBezTo>
                  <a:pt x="941923" y="243576"/>
                  <a:pt x="960574" y="254003"/>
                  <a:pt x="980768" y="259773"/>
                </a:cubicBezTo>
                <a:cubicBezTo>
                  <a:pt x="1008388" y="267664"/>
                  <a:pt x="1088942" y="272959"/>
                  <a:pt x="1106129" y="274521"/>
                </a:cubicBezTo>
                <a:cubicBezTo>
                  <a:pt x="1403519" y="264928"/>
                  <a:pt x="1258489" y="267147"/>
                  <a:pt x="1541207" y="267147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A96FA2-1D85-0ECB-0BB1-8BBF0CC8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400" b="1" dirty="0">
                <a:solidFill>
                  <a:schemeClr val="tx1"/>
                </a:solidFill>
              </a:rPr>
              <a:t>Hva er det egentlig vi snakker om?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1C7558-FC66-D20B-0862-60F67C37386E}"/>
              </a:ext>
            </a:extLst>
          </p:cNvPr>
          <p:cNvSpPr txBox="1"/>
          <p:nvPr/>
        </p:nvSpPr>
        <p:spPr>
          <a:xfrm>
            <a:off x="444617" y="1753299"/>
            <a:ext cx="10427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0" dirty="0">
                <a:solidFill>
                  <a:srgbClr val="333333"/>
                </a:solidFill>
                <a:latin typeface="+mn-lt"/>
              </a:rPr>
              <a:t>Studien*) viser at tilhørighet handler om det som er «her og nå». Det er </a:t>
            </a:r>
            <a:r>
              <a:rPr lang="nb-NO" sz="2800" i="1" dirty="0">
                <a:solidFill>
                  <a:srgbClr val="333333"/>
                </a:solidFill>
                <a:latin typeface="+mn-lt"/>
              </a:rPr>
              <a:t>den gode følelsen, gleden, verdsettelsen, det å være endel av noe større enn en selv </a:t>
            </a:r>
            <a:r>
              <a:rPr lang="nb-NO" sz="2800" b="0" dirty="0">
                <a:solidFill>
                  <a:srgbClr val="333333"/>
                </a:solidFill>
                <a:latin typeface="+mn-lt"/>
              </a:rPr>
              <a:t>der alle bidrag til å løse utfordringer sammen, verdsettes. Det er stoltheten over hva man fikk til sammen og en stolthet på vegne av organisasjonen eller arbeidsgruppen som du er en del av.</a:t>
            </a:r>
          </a:p>
          <a:p>
            <a:pPr algn="ctr"/>
            <a:endParaRPr lang="nb-NO" sz="2800" b="0" dirty="0">
              <a:solidFill>
                <a:srgbClr val="333333"/>
              </a:solidFill>
              <a:latin typeface="+mn-lt"/>
            </a:endParaRPr>
          </a:p>
          <a:p>
            <a:r>
              <a:rPr lang="nb-NO" sz="1600" b="0" i="1" dirty="0">
                <a:solidFill>
                  <a:srgbClr val="333333"/>
                </a:solidFill>
                <a:latin typeface="+mn-lt"/>
              </a:rPr>
              <a:t>*) Til professor Cathrine </a:t>
            </a:r>
            <a:r>
              <a:rPr lang="nb-NO" sz="1600" b="0" i="1" dirty="0" err="1">
                <a:solidFill>
                  <a:srgbClr val="333333"/>
                </a:solidFill>
                <a:latin typeface="+mn-lt"/>
              </a:rPr>
              <a:t>Filstad</a:t>
            </a:r>
            <a:r>
              <a:rPr lang="nb-NO" sz="1600" b="0" i="1" dirty="0">
                <a:solidFill>
                  <a:srgbClr val="333333"/>
                </a:solidFill>
                <a:latin typeface="+mn-lt"/>
              </a:rPr>
              <a:t>, Institutt for ledelse og organisasjon ved Høyskolen Kristiania og professor II ved Politihøgskolen, 2022.</a:t>
            </a:r>
          </a:p>
        </p:txBody>
      </p:sp>
    </p:spTree>
    <p:extLst>
      <p:ext uri="{BB962C8B-B14F-4D97-AF65-F5344CB8AC3E}">
        <p14:creationId xmlns:p14="http://schemas.microsoft.com/office/powerpoint/2010/main" val="4944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A96FA2-1D85-0ECB-0BB1-8BBF0CC8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400" b="1" dirty="0">
                <a:solidFill>
                  <a:schemeClr val="tx1"/>
                </a:solidFill>
              </a:rPr>
              <a:t>Hva er det egentlig vi snakker om?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1C7558-FC66-D20B-0862-60F67C37386E}"/>
              </a:ext>
            </a:extLst>
          </p:cNvPr>
          <p:cNvSpPr txBox="1"/>
          <p:nvPr/>
        </p:nvSpPr>
        <p:spPr>
          <a:xfrm>
            <a:off x="444617" y="1753299"/>
            <a:ext cx="104275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Informanter som viser til manglende tilhørighet, tar bilder av tomme korridorer, inngangsparti i organisasjonen hvor ingen mennesker er synlige o.l. Deltakere som ikke føler tilhørighet til organisasjonen sin, forklarer det med </a:t>
            </a:r>
            <a:r>
              <a:rPr kumimoji="0" lang="nb-NO" sz="280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mangel på sosiale relasjoner og det å være en del av et fellesskap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. Det påvirker deres engasjement og trivsel negativt.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Professor Cathrine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Filstad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, Institutt for ledelse og organisasjon ved Høyskolen Kristiania og professor II ved Politihøgskolen, 2022.</a:t>
            </a:r>
          </a:p>
        </p:txBody>
      </p:sp>
    </p:spTree>
    <p:extLst>
      <p:ext uri="{BB962C8B-B14F-4D97-AF65-F5344CB8AC3E}">
        <p14:creationId xmlns:p14="http://schemas.microsoft.com/office/powerpoint/2010/main" val="130221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2551D6-B632-4E60-86E4-F9CEF06CD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60739"/>
              </p:ext>
            </p:extLst>
          </p:nvPr>
        </p:nvGraphicFramePr>
        <p:xfrm>
          <a:off x="1366837" y="892968"/>
          <a:ext cx="9458325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22449D31-2071-49A0-9AAD-B7647DAFF5F7}"/>
              </a:ext>
            </a:extLst>
          </p:cNvPr>
          <p:cNvSpPr txBox="1"/>
          <p:nvPr/>
        </p:nvSpPr>
        <p:spPr>
          <a:xfrm>
            <a:off x="10419282" y="106188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23433B-04A9-40B2-90D3-3BD8B7348167}"/>
              </a:ext>
            </a:extLst>
          </p:cNvPr>
          <p:cNvSpPr txBox="1"/>
          <p:nvPr/>
        </p:nvSpPr>
        <p:spPr>
          <a:xfrm>
            <a:off x="73743" y="46220"/>
            <a:ext cx="119904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ctr"/>
            <a:r>
              <a:rPr lang="nb-NO" sz="16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Hvor sterk tilhørighet og engasjement mener du selv at du har til den virksomheten du jobber i for øyeblikket?</a:t>
            </a:r>
          </a:p>
          <a:p>
            <a:pPr marR="600" algn="ctr"/>
            <a:r>
              <a:rPr lang="nb-NO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Det å ha sterk tilhørighet og engasjement for virksomheten og den jobben du gjør kan ha endret seg etter pandemien. Blant annet fordi flere jobbet hjemmefra.	</a:t>
            </a:r>
          </a:p>
          <a:p>
            <a:endParaRPr lang="nb-NO" sz="11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84528D9-0640-4B7B-8F03-C005F71809FC}"/>
              </a:ext>
            </a:extLst>
          </p:cNvPr>
          <p:cNvSpPr txBox="1"/>
          <p:nvPr/>
        </p:nvSpPr>
        <p:spPr>
          <a:xfrm>
            <a:off x="9061667" y="2513183"/>
            <a:ext cx="2715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0" dirty="0">
                <a:solidFill>
                  <a:srgbClr val="333333"/>
                </a:solidFill>
                <a:latin typeface="+mn-lt"/>
              </a:rPr>
              <a:t>7 av 10 sier at de har sterk eller meget sterk tilhørighet til virksomheten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EAA1347-9710-4804-B82D-4D51DA2DC807}"/>
              </a:ext>
            </a:extLst>
          </p:cNvPr>
          <p:cNvSpPr txBox="1"/>
          <p:nvPr/>
        </p:nvSpPr>
        <p:spPr>
          <a:xfrm>
            <a:off x="10825162" y="5626477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dirty="0">
                <a:solidFill>
                  <a:srgbClr val="333333"/>
                </a:solidFill>
                <a:latin typeface="+mn-lt"/>
              </a:rPr>
              <a:t>N: 1082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7C2E65-AB25-448B-A119-746B6301F6D8}"/>
              </a:ext>
            </a:extLst>
          </p:cNvPr>
          <p:cNvSpPr txBox="1"/>
          <p:nvPr/>
        </p:nvSpPr>
        <p:spPr>
          <a:xfrm>
            <a:off x="4186863" y="608093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333333"/>
                </a:solidFill>
                <a:latin typeface="+mn-lt"/>
              </a:rPr>
              <a:t>Tilhørighetsindeks: 69</a:t>
            </a:r>
          </a:p>
        </p:txBody>
      </p:sp>
    </p:spTree>
    <p:extLst>
      <p:ext uri="{BB962C8B-B14F-4D97-AF65-F5344CB8AC3E}">
        <p14:creationId xmlns:p14="http://schemas.microsoft.com/office/powerpoint/2010/main" val="156571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9A5632D-2BC1-06EA-2620-C95A560F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b="1" dirty="0">
                <a:solidFill>
                  <a:srgbClr val="010205"/>
                </a:solidFill>
                <a:latin typeface="Arial" panose="020B0604020202020204" pitchFamily="34" charset="0"/>
                <a:ea typeface="+mn-ea"/>
                <a:cs typeface="Arial" charset="0"/>
              </a:rPr>
              <a:t>Hva er tilhørigheten avhengig av?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9126DF4-D99E-92FC-86D5-E82CF495B6FD}"/>
              </a:ext>
            </a:extLst>
          </p:cNvPr>
          <p:cNvSpPr/>
          <p:nvPr/>
        </p:nvSpPr>
        <p:spPr>
          <a:xfrm>
            <a:off x="3122104" y="3243800"/>
            <a:ext cx="2466363" cy="1284971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/>
          </a:p>
          <a:p>
            <a:pPr algn="ctr"/>
            <a:r>
              <a:rPr lang="nb-NO" sz="1600" dirty="0"/>
              <a:t>Engasjement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71E84F-0E90-1654-E15E-024108BE6B4D}"/>
              </a:ext>
            </a:extLst>
          </p:cNvPr>
          <p:cNvSpPr/>
          <p:nvPr/>
        </p:nvSpPr>
        <p:spPr>
          <a:xfrm>
            <a:off x="3122104" y="1830198"/>
            <a:ext cx="2466363" cy="1284971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/>
          </a:p>
          <a:p>
            <a:pPr algn="ctr"/>
            <a:r>
              <a:rPr lang="nb-NO" sz="1600" dirty="0"/>
              <a:t>Nærmeste leder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2C71100-08DE-CCFB-8CFF-392E3D1BBDC9}"/>
              </a:ext>
            </a:extLst>
          </p:cNvPr>
          <p:cNvSpPr/>
          <p:nvPr/>
        </p:nvSpPr>
        <p:spPr>
          <a:xfrm>
            <a:off x="6856603" y="2472683"/>
            <a:ext cx="2466363" cy="1284971"/>
          </a:xfrm>
          <a:prstGeom prst="ellipse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/>
          </a:p>
          <a:p>
            <a:pPr algn="ctr"/>
            <a:r>
              <a:rPr lang="nb-NO" sz="1600" dirty="0"/>
              <a:t>Tilhørighet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D600542-ECDD-0B84-1B9B-395EEBDF7AE7}"/>
              </a:ext>
            </a:extLst>
          </p:cNvPr>
          <p:cNvCxnSpPr>
            <a:stCxn id="5" idx="6"/>
          </p:cNvCxnSpPr>
          <p:nvPr/>
        </p:nvCxnSpPr>
        <p:spPr>
          <a:xfrm>
            <a:off x="5588467" y="2472684"/>
            <a:ext cx="1268136" cy="438296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3965B0F-DD49-52FC-9542-8EF19546BAA1}"/>
              </a:ext>
            </a:extLst>
          </p:cNvPr>
          <p:cNvCxnSpPr>
            <a:stCxn id="4" idx="6"/>
          </p:cNvCxnSpPr>
          <p:nvPr/>
        </p:nvCxnSpPr>
        <p:spPr>
          <a:xfrm flipV="1">
            <a:off x="5588467" y="3338818"/>
            <a:ext cx="1268136" cy="547468"/>
          </a:xfrm>
          <a:prstGeom prst="straightConnector1">
            <a:avLst/>
          </a:prstGeom>
          <a:ln w="127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8EECE89-D870-D3D1-A46C-F9D7330D4EF6}"/>
              </a:ext>
            </a:extLst>
          </p:cNvPr>
          <p:cNvSpPr txBox="1"/>
          <p:nvPr/>
        </p:nvSpPr>
        <p:spPr>
          <a:xfrm>
            <a:off x="6083841" y="2303407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.12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3997ECE-D87B-F1FA-028D-D44F34C47A62}"/>
              </a:ext>
            </a:extLst>
          </p:cNvPr>
          <p:cNvSpPr txBox="1"/>
          <p:nvPr/>
        </p:nvSpPr>
        <p:spPr>
          <a:xfrm>
            <a:off x="6042107" y="3169541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333333"/>
                </a:solidFill>
                <a:latin typeface="+mn-lt"/>
              </a:rPr>
              <a:t>.67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6A35969-695C-00E0-5D99-3BD653C5B7A8}"/>
              </a:ext>
            </a:extLst>
          </p:cNvPr>
          <p:cNvSpPr txBox="1"/>
          <p:nvPr/>
        </p:nvSpPr>
        <p:spPr>
          <a:xfrm>
            <a:off x="1708049" y="293870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333333"/>
                </a:solidFill>
                <a:latin typeface="+mn-lt"/>
              </a:rPr>
              <a:t>10 poeng +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D6F7FA-9B90-0A53-E8A4-64F9801E7DF6}"/>
              </a:ext>
            </a:extLst>
          </p:cNvPr>
          <p:cNvSpPr txBox="1"/>
          <p:nvPr/>
        </p:nvSpPr>
        <p:spPr>
          <a:xfrm>
            <a:off x="2819677" y="828828"/>
            <a:ext cx="61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1" dirty="0">
                <a:solidFill>
                  <a:srgbClr val="333333"/>
                </a:solidFill>
                <a:latin typeface="+mn-lt"/>
              </a:rPr>
              <a:t>Jobbinnhold og engasjement er vesentlig viktigere for tilhørigheten enn ledelse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3E22B3C-9838-8D4F-85AF-1B84DF434A5D}"/>
              </a:ext>
            </a:extLst>
          </p:cNvPr>
          <p:cNvSpPr txBox="1"/>
          <p:nvPr/>
        </p:nvSpPr>
        <p:spPr>
          <a:xfrm>
            <a:off x="1504335" y="5098093"/>
            <a:ext cx="9335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Høyt engasjement gir også høy grad av tilhørighet​</a:t>
            </a:r>
            <a:endParaRPr lang="nb-N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F40ED62-3DA4-2BC0-1FE1-551098A71744}"/>
              </a:ext>
            </a:extLst>
          </p:cNvPr>
          <p:cNvSpPr txBox="1"/>
          <p:nvPr/>
        </p:nvSpPr>
        <p:spPr>
          <a:xfrm>
            <a:off x="709932" y="1535050"/>
            <a:ext cx="283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b="0" dirty="0">
                <a:solidFill>
                  <a:srgbClr val="333333"/>
                </a:solidFill>
                <a:latin typeface="+mn-lt"/>
              </a:rPr>
              <a:t>Menn ser ut til å vektlegge egen leders betydning mer enn kvinner.</a:t>
            </a:r>
          </a:p>
        </p:txBody>
      </p:sp>
    </p:spTree>
    <p:extLst>
      <p:ext uri="{BB962C8B-B14F-4D97-AF65-F5344CB8AC3E}">
        <p14:creationId xmlns:p14="http://schemas.microsoft.com/office/powerpoint/2010/main" val="1001701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  <p:tag name="EXCLUDEHIDDENSLIDES" val="False"/>
  <p:tag name="NUMBEROFPAGES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heme/theme1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4_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TNS Colours">
    <a:dk1>
      <a:sysClr val="windowText" lastClr="000000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895BC005434F4CAFE33F277B8640ED" ma:contentTypeVersion="0" ma:contentTypeDescription="Opprett et nytt dokument." ma:contentTypeScope="" ma:versionID="905bd49a102c30791d8982f3babb3d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2CEEF0-737F-4FD8-8B9F-F58ABFAE2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8497D-E693-48B8-9427-A927D8152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EA411B-8903-4CDA-AF12-4CF4B2D904C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82203</TotalTime>
  <Words>1775</Words>
  <Application>Microsoft Office PowerPoint</Application>
  <PresentationFormat>Widescreen</PresentationFormat>
  <Paragraphs>261</Paragraphs>
  <Slides>32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11</vt:i4>
      </vt:variant>
      <vt:variant>
        <vt:lpstr>Lysbildetitler</vt:lpstr>
      </vt:variant>
      <vt:variant>
        <vt:i4>32</vt:i4>
      </vt:variant>
    </vt:vector>
  </HeadingPairs>
  <TitlesOfParts>
    <vt:vector size="49" baseType="lpstr">
      <vt:lpstr>Arial</vt:lpstr>
      <vt:lpstr>Calibri</vt:lpstr>
      <vt:lpstr>Courier New</vt:lpstr>
      <vt:lpstr>Times New Roman</vt:lpstr>
      <vt:lpstr>Verdana</vt:lpstr>
      <vt:lpstr>Wingdings</vt:lpstr>
      <vt:lpstr>Title</vt:lpstr>
      <vt:lpstr>Chapter</vt:lpstr>
      <vt:lpstr>Standard</vt:lpstr>
      <vt:lpstr>Standard with Grey Box</vt:lpstr>
      <vt:lpstr>Grid Layout</vt:lpstr>
      <vt:lpstr>Blank</vt:lpstr>
      <vt:lpstr>1_Standard</vt:lpstr>
      <vt:lpstr>1_Title</vt:lpstr>
      <vt:lpstr>2_Title</vt:lpstr>
      <vt:lpstr>3_Title</vt:lpstr>
      <vt:lpstr>4_Title</vt:lpstr>
      <vt:lpstr>Hvor sterk er medarbeidernes  tilknytning til jobben? Arbeidslivsundersøkelsen #ALx høsten 2022</vt:lpstr>
      <vt:lpstr>Utviklingen over tid Kjerneindeksene: På vei ned</vt:lpstr>
      <vt:lpstr>Hva er forskjellen mellom ulike sektorer? Privat sektor kommer moderat bedre ut enn kommunal og offentlig sektor​</vt:lpstr>
      <vt:lpstr>Hovedfunn</vt:lpstr>
      <vt:lpstr>PowerPoint-presentasjon</vt:lpstr>
      <vt:lpstr>Hva er det egentlig vi snakker om?</vt:lpstr>
      <vt:lpstr>Hva er det egentlig vi snakker om?</vt:lpstr>
      <vt:lpstr>PowerPoint-presentasjon</vt:lpstr>
      <vt:lpstr>Hva er tilhørigheten avhengig av?</vt:lpstr>
      <vt:lpstr>PowerPoint-presentasjon</vt:lpstr>
      <vt:lpstr>Utviklingen over tid Beregnet tilhørighet: Også på vei ned</vt:lpstr>
      <vt:lpstr>Tilhørighet ift sektor man jobber                    </vt:lpstr>
      <vt:lpstr>PowerPoint-presentasjon</vt:lpstr>
      <vt:lpstr>Hva med de bransjevise forskjellene?​</vt:lpstr>
      <vt:lpstr>I hvilken grad jobber du med virksomhetens kjernevirksomhet(er)?      </vt:lpstr>
      <vt:lpstr> Hvordan vil du sammenligne din virksomhet med konkurrenter eller sammenlignbare virksomheter? Min virksomhet ..   </vt:lpstr>
      <vt:lpstr>PowerPoint-presentasjon</vt:lpstr>
      <vt:lpstr>Tilhørighet og hvor lenge man har jobbet i virksomheten henger også tett sammen ​                     </vt:lpstr>
      <vt:lpstr>PowerPoint-presentasjon</vt:lpstr>
      <vt:lpstr>Hva annet er tilhørigheten avhengig av?</vt:lpstr>
      <vt:lpstr>PowerPoint-presentasjon</vt:lpstr>
      <vt:lpstr>Hvor mange kollegaer er det i det teamet/avdelingen/arbeidsgruppen du normalt jobber i?</vt:lpstr>
      <vt:lpstr>I hvor stor grad jobbet du selv hjemmefra?</vt:lpstr>
      <vt:lpstr>Hvis du skulle slutte i virksomheten, hva ville du forsvinne til?      </vt:lpstr>
      <vt:lpstr>   Hva betyr hva i forhold til å styrke eller opprettholde tilhørigheten?</vt:lpstr>
      <vt:lpstr>PowerPoint-presentasjon</vt:lpstr>
      <vt:lpstr>Hvordan utvikler ulike forhold som har betydning for tilhørighet seg ift alder?</vt:lpstr>
      <vt:lpstr>PowerPoint-presentasjon</vt:lpstr>
      <vt:lpstr>Hvordan har din opplevde tilhørighet og engasjement til virksomheten endret seg de to siste årene (inklusive perioden med pandemi)?</vt:lpstr>
      <vt:lpstr>Hva er grunnen til det? Reduksjon av/fravær av/mindre av....</vt:lpstr>
      <vt:lpstr>Oppsummering</vt:lpstr>
      <vt:lpstr>Tilhørighet i praksis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Andrew Arnott</dc:creator>
  <cp:lastModifiedBy>Henrik Øhrn</cp:lastModifiedBy>
  <cp:revision>1014</cp:revision>
  <cp:lastPrinted>2022-05-02T08:24:06Z</cp:lastPrinted>
  <dcterms:created xsi:type="dcterms:W3CDTF">2012-01-19T22:49:17Z</dcterms:created>
  <dcterms:modified xsi:type="dcterms:W3CDTF">2022-08-26T08:07:45Z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0x01010093895BC005434F4CAFE33F277B8640ED</vt:lpwstr>
  </property>
</Properties>
</file>